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61" r:id="rId3"/>
    <p:sldId id="257" r:id="rId4"/>
    <p:sldId id="258" r:id="rId5"/>
    <p:sldId id="262" r:id="rId6"/>
    <p:sldId id="259" r:id="rId7"/>
    <p:sldId id="271"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82" r:id="rId23"/>
    <p:sldId id="283" r:id="rId24"/>
    <p:sldId id="278" r:id="rId25"/>
    <p:sldId id="279"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114" d="100"/>
          <a:sy n="114" d="100"/>
        </p:scale>
        <p:origin x="10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5E7AA473-D82F-4EFF-9DF7-AE6D83C51288}" type="datetime1">
              <a:rPr lang="en-US" smtClean="0"/>
              <a:t>2/8/2024</a:t>
            </a:fld>
            <a:endParaRPr lang="en-US"/>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09254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1E12F1F0-FE2D-4C1C-B320-8CB9BE735F0F}" type="datetime1">
              <a:rPr lang="en-US" smtClean="0"/>
              <a:t>2/8/2024</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100134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2CF1B96C-10FD-4EBC-9029-9652B7535D02}" type="datetime1">
              <a:rPr lang="en-US" smtClean="0"/>
              <a:t>2/8/2024</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08460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14878474-CC00-4A95-9D50-A41C12D1EEC4}" type="datetime1">
              <a:rPr lang="en-US" smtClean="0"/>
              <a:t>2/8/2024</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0547067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7F38C8B4-7FBB-408F-BDB9-F0496874AFB2}" type="datetime1">
              <a:rPr lang="en-US" smtClean="0"/>
              <a:t>2/8/2024</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5392258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2BB8EE20-A5E2-47D3-8F6D-A2BA7AB2E093}" type="datetime1">
              <a:rPr lang="en-US" smtClean="0"/>
              <a:t>2/8/2024</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9492856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3382CF99-132F-413F-B7EF-71A5C33F2ED6}" type="datetime1">
              <a:rPr lang="en-US" smtClean="0"/>
              <a:t>2/8/2024</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07559158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1F17AE06-98E0-4D9F-A059-92C3548821BB}" type="datetime1">
              <a:rPr lang="en-US" smtClean="0"/>
              <a:t>2/8/2024</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112415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FFBA00CA-3DDC-4705-B840-978EF5EA0707}" type="datetime1">
              <a:rPr lang="en-US" smtClean="0"/>
              <a:t>2/8/2024</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57280752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FC366D49-0BBA-4C5A-AD96-6448CA63451A}" type="datetime1">
              <a:rPr lang="en-US" smtClean="0"/>
              <a:t>2/8/2024</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44629315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4F4EB293-A316-472D-A8B4-6947CF1A12B7}" type="datetime1">
              <a:rPr lang="en-US" smtClean="0"/>
              <a:t>2/8/2024</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cxnSp>
        <p:nvCxnSpPr>
          <p:cNvPr id="9" name="Straight Connector 8">
            <a:extLst>
              <a:ext uri="{FF2B5EF4-FFF2-40B4-BE49-F238E27FC236}">
                <a16:creationId xmlns:a16="http://schemas.microsoft.com/office/drawing/2014/main" id="{E51E4AC6-B446-4768-97EF-CA4B8261433B}"/>
              </a:ext>
            </a:extLst>
          </p:cNvPr>
          <p:cNvCxnSpPr>
            <a:cxnSpLocks/>
          </p:cNvCxnSpPr>
          <p:nvPr/>
        </p:nvCxnSpPr>
        <p:spPr>
          <a:xfrm>
            <a:off x="11689174" y="2172428"/>
            <a:ext cx="0" cy="33547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98071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734BCCD4-CEB1-405B-A443-DD9CBCBEA552}" type="datetime1">
              <a:rPr lang="en-US" smtClean="0"/>
              <a:t>2/8/2024</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345821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www.gsa.gov/travel/plan-book/per-diem-rates"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s://about.otc.edu/policies/6-12-direct-reimbursement-for-permissible-expenditures-beginning-march-2024/"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chromeriver@otc.edu" TargetMode="External"/><Relationship Id="rId1" Type="http://schemas.openxmlformats.org/officeDocument/2006/relationships/slideLayout" Target="../slideLayouts/slideLayout9.xml"/><Relationship Id="rId4" Type="http://schemas.openxmlformats.org/officeDocument/2006/relationships/hyperlink" Target="https://www.cpapracticeadvisor.com/2016/02/03/11-tips-on-employee-expense-reimbursements/2106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entral.otc.edu/student?_gl=1*styf2b*_ga*NDA3MzYyMzUwLjE2NTAzNzQ2NzE.*_ga_4VB0WWZRMH*MTcwMjU4MzQyMC40OTEuMS4xNzAyNTgzNDYxLjE5LjAuMA..&amp;hideProxyDialog=false" TargetMode="External"/><Relationship Id="rId2" Type="http://schemas.openxmlformats.org/officeDocument/2006/relationships/hyperlink" Target="https://my.otc.edu/?_gl=1*1ipxsrp*_ga*NDA3MzYyMzUwLjE2NTAzNzQ2NzE.*_ga_4VB0WWZRMH*MTcwMjU3NTQ1MS40ODkuMC4xNzAyNTc1NDUxLjYwLjAuMA.."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gnitespot.com/blog/15-jokes-about-accountants"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mailto:chromeriver@otc.edu" TargetMode="External"/><Relationship Id="rId2" Type="http://schemas.openxmlformats.org/officeDocument/2006/relationships/hyperlink" Target="mailto:finance@otc.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services.otc.edu/finance/employees/#forms"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mesmonkey.com/topic/expense+report"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BEC44CD-E290-4D60-A056-5BA05B182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67B71E-D88C-7D50-C1F9-4BB21590117E}"/>
              </a:ext>
            </a:extLst>
          </p:cNvPr>
          <p:cNvSpPr>
            <a:spLocks noGrp="1"/>
          </p:cNvSpPr>
          <p:nvPr>
            <p:ph type="ctrTitle"/>
          </p:nvPr>
        </p:nvSpPr>
        <p:spPr>
          <a:xfrm>
            <a:off x="517870" y="978408"/>
            <a:ext cx="5021182" cy="2334248"/>
          </a:xfrm>
        </p:spPr>
        <p:txBody>
          <a:bodyPr anchor="t">
            <a:normAutofit/>
          </a:bodyPr>
          <a:lstStyle/>
          <a:p>
            <a:pPr>
              <a:lnSpc>
                <a:spcPct val="90000"/>
              </a:lnSpc>
            </a:pPr>
            <a:r>
              <a:rPr lang="en-US" sz="5000" dirty="0">
                <a:solidFill>
                  <a:srgbClr val="FFFFFF"/>
                </a:solidFill>
              </a:rPr>
              <a:t>Reimbursement &amp; Chrome River Training</a:t>
            </a:r>
          </a:p>
        </p:txBody>
      </p:sp>
      <p:sp>
        <p:nvSpPr>
          <p:cNvPr id="3" name="Subtitle 2">
            <a:extLst>
              <a:ext uri="{FF2B5EF4-FFF2-40B4-BE49-F238E27FC236}">
                <a16:creationId xmlns:a16="http://schemas.microsoft.com/office/drawing/2014/main" id="{52D2DB24-2E8F-5306-7342-59BD22E0FC96}"/>
              </a:ext>
            </a:extLst>
          </p:cNvPr>
          <p:cNvSpPr>
            <a:spLocks noGrp="1"/>
          </p:cNvSpPr>
          <p:nvPr>
            <p:ph type="subTitle" idx="1"/>
          </p:nvPr>
        </p:nvSpPr>
        <p:spPr>
          <a:xfrm>
            <a:off x="6652366" y="4017818"/>
            <a:ext cx="5040785" cy="1828799"/>
          </a:xfrm>
        </p:spPr>
        <p:txBody>
          <a:bodyPr anchor="b">
            <a:normAutofit/>
          </a:bodyPr>
          <a:lstStyle/>
          <a:p>
            <a:r>
              <a:rPr lang="en-US" dirty="0">
                <a:solidFill>
                  <a:srgbClr val="FFFFFF"/>
                </a:solidFill>
              </a:rPr>
              <a:t>Policy 6.12 – Direct Reimbursement of Permissible Expenditures</a:t>
            </a:r>
          </a:p>
          <a:p>
            <a:r>
              <a:rPr lang="en-US" dirty="0">
                <a:solidFill>
                  <a:srgbClr val="FFFFFF"/>
                </a:solidFill>
              </a:rPr>
              <a:t>Chrome River Assistance – Employee Expense Reporting</a:t>
            </a:r>
          </a:p>
        </p:txBody>
      </p:sp>
      <p:sp>
        <p:nvSpPr>
          <p:cNvPr id="13" name="Rectangle 12">
            <a:extLst>
              <a:ext uri="{FF2B5EF4-FFF2-40B4-BE49-F238E27FC236}">
                <a16:creationId xmlns:a16="http://schemas.microsoft.com/office/drawing/2014/main" id="{B2C335F7-F61C-4EB4-80F2-4B1438FE6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1189494-2B67-46D2-93D6-A122A09BF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168" y="6209925"/>
            <a:ext cx="5021183" cy="457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58237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Transportation</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a:bodyPr>
          <a:lstStyle/>
          <a:p>
            <a:pPr marL="457200" indent="-457200">
              <a:buFont typeface="+mj-lt"/>
              <a:buAutoNum type="arabicPeriod" startAt="6"/>
            </a:pPr>
            <a:r>
              <a:rPr lang="en-US" dirty="0"/>
              <a:t>Mass transit, shuttles, taxis/ridesharing services, bridge and road tolls, or parking charges incurred while on official business may be claimed when properly itemized on the travel expense voucher. Itemized receipts must be submitted for reimbursement, wherever possible.</a:t>
            </a:r>
            <a:endParaRPr lang="en-US" b="1" dirty="0"/>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Transportation</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a:bodyPr>
          <a:lstStyle/>
          <a:p>
            <a:pPr marL="457200" indent="-457200">
              <a:buFont typeface="+mj-lt"/>
              <a:buAutoNum type="arabicPeriod" startAt="6"/>
            </a:pPr>
            <a:r>
              <a:rPr lang="en-US" dirty="0"/>
              <a:t>Mass transit, shuttles, taxis/ridesharing services, bridge and road tolls, or parking charges incurred while on official business may be claimed when properly itemized on the travel expense voucher. Itemized receipts must be submitted for reimbursement, wherever possible.</a:t>
            </a:r>
            <a:endParaRPr lang="en-US" b="1" dirty="0"/>
          </a:p>
        </p:txBody>
      </p:sp>
    </p:spTree>
    <p:extLst>
      <p:ext uri="{BB962C8B-B14F-4D97-AF65-F5344CB8AC3E}">
        <p14:creationId xmlns:p14="http://schemas.microsoft.com/office/powerpoint/2010/main" val="230207839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Lodging</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fontScale="92500" lnSpcReduction="10000"/>
          </a:bodyPr>
          <a:lstStyle/>
          <a:p>
            <a:pPr marL="457200" indent="-457200">
              <a:buFont typeface="+mj-lt"/>
              <a:buAutoNum type="arabicPeriod"/>
            </a:pPr>
            <a:r>
              <a:rPr lang="en-US" dirty="0"/>
              <a:t>The number of nights is limited to those necessary for attendance at the conference or business activity.</a:t>
            </a:r>
          </a:p>
          <a:p>
            <a:pPr marL="457200" indent="-457200">
              <a:buFont typeface="+mj-lt"/>
              <a:buAutoNum type="arabicPeriod"/>
            </a:pPr>
            <a:r>
              <a:rPr lang="en-US" dirty="0"/>
              <a:t>A reasonable number of additional nights will be allowed if necessary to take advantage of discounted airfares, </a:t>
            </a:r>
            <a:r>
              <a:rPr lang="en-US" b="1" dirty="0"/>
              <a:t>though this must be noted on the ATR with the necessary approvals.</a:t>
            </a:r>
            <a:r>
              <a:rPr lang="en-US" dirty="0"/>
              <a:t> An itemized receipt for all lodging must be attached to the travel expense voucher. Sales tax at Missouri hotels is not an allowable expense, as the college is exempt from Missouri sales tax. Hotel receipts must show a zero balance.</a:t>
            </a:r>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Lodging</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fontScale="92500" lnSpcReduction="10000"/>
          </a:bodyPr>
          <a:lstStyle/>
          <a:p>
            <a:pPr marL="457200" indent="-457200">
              <a:buFont typeface="+mj-lt"/>
              <a:buAutoNum type="arabicPeriod"/>
            </a:pPr>
            <a:r>
              <a:rPr lang="en-US" dirty="0"/>
              <a:t>The number of nights is limited to those necessary for attendance at the conference or business activity.</a:t>
            </a:r>
          </a:p>
          <a:p>
            <a:pPr marL="457200" indent="-457200">
              <a:buFont typeface="+mj-lt"/>
              <a:buAutoNum type="arabicPeriod"/>
            </a:pPr>
            <a:r>
              <a:rPr lang="en-US" dirty="0"/>
              <a:t>A reasonable number of additional nights will be allowed if necessary to take advantage of discounted airfares. An itemized receipt for all lodging must be attached to the travel expense voucher. Sales tax at Missouri hotels is not an allowable expense, as the college is exempt from Missouri sales tax. Hotel receipts must show a zero balance.</a:t>
            </a:r>
          </a:p>
        </p:txBody>
      </p:sp>
    </p:spTree>
    <p:extLst>
      <p:ext uri="{BB962C8B-B14F-4D97-AF65-F5344CB8AC3E}">
        <p14:creationId xmlns:p14="http://schemas.microsoft.com/office/powerpoint/2010/main" val="386193058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11165480" cy="932940"/>
          </a:xfrm>
          <a:ln>
            <a:noFill/>
          </a:ln>
        </p:spPr>
        <p:txBody>
          <a:bodyPr>
            <a:normAutofit/>
          </a:bodyPr>
          <a:lstStyle/>
          <a:p>
            <a:r>
              <a:rPr lang="en-US" sz="2000" dirty="0"/>
              <a:t>New Policy – Effective March 1, 2024</a:t>
            </a:r>
          </a:p>
          <a:p>
            <a:r>
              <a:rPr lang="en-US" sz="2000" b="1" u="sng" dirty="0"/>
              <a:t>The Meals section of Policy 6.12 has been significantly changed.</a:t>
            </a:r>
          </a:p>
        </p:txBody>
      </p:sp>
      <p:sp>
        <p:nvSpPr>
          <p:cNvPr id="8" name="Content Placeholder 7">
            <a:extLst>
              <a:ext uri="{FF2B5EF4-FFF2-40B4-BE49-F238E27FC236}">
                <a16:creationId xmlns:a16="http://schemas.microsoft.com/office/drawing/2014/main" id="{2F65A673-AD0D-A2D9-0A66-EE53EC309110}"/>
              </a:ext>
            </a:extLst>
          </p:cNvPr>
          <p:cNvSpPr>
            <a:spLocks noGrp="1"/>
          </p:cNvSpPr>
          <p:nvPr>
            <p:ph sz="half" idx="2"/>
          </p:nvPr>
        </p:nvSpPr>
        <p:spPr>
          <a:xfrm>
            <a:off x="517870" y="2876085"/>
            <a:ext cx="11064530" cy="970985"/>
          </a:xfrm>
        </p:spPr>
        <p:txBody>
          <a:bodyPr/>
          <a:lstStyle/>
          <a:p>
            <a:r>
              <a:rPr lang="en-US" b="1" dirty="0"/>
              <a:t>Definition:</a:t>
            </a:r>
            <a:r>
              <a:rPr lang="en-US" dirty="0"/>
              <a:t>  US General Services Administration (GSA) per diem rates are rates defined for overnight trips while traveling for business purpose in the continental United States.</a:t>
            </a:r>
          </a:p>
          <a:p>
            <a:endParaRPr lang="en-US" dirty="0"/>
          </a:p>
        </p:txBody>
      </p:sp>
      <p:sp>
        <p:nvSpPr>
          <p:cNvPr id="12" name="Text Placeholder 11">
            <a:extLst>
              <a:ext uri="{FF2B5EF4-FFF2-40B4-BE49-F238E27FC236}">
                <a16:creationId xmlns:a16="http://schemas.microsoft.com/office/drawing/2014/main" id="{E79BCE86-7884-077A-0E0A-E79291193526}"/>
              </a:ext>
            </a:extLst>
          </p:cNvPr>
          <p:cNvSpPr>
            <a:spLocks noGrp="1"/>
          </p:cNvSpPr>
          <p:nvPr>
            <p:ph type="body" sz="quarter" idx="3"/>
          </p:nvPr>
        </p:nvSpPr>
        <p:spPr>
          <a:xfrm>
            <a:off x="609599" y="4635850"/>
            <a:ext cx="8524875" cy="654908"/>
          </a:xfrm>
        </p:spPr>
        <p:txBody>
          <a:bodyPr>
            <a:noAutofit/>
          </a:bodyPr>
          <a:lstStyle/>
          <a:p>
            <a:r>
              <a:rPr lang="en-US" sz="2400" dirty="0"/>
              <a:t>The per diem rates can be found:</a:t>
            </a:r>
          </a:p>
          <a:p>
            <a:r>
              <a:rPr lang="en-US" sz="2400" dirty="0"/>
              <a:t> </a:t>
            </a:r>
            <a:r>
              <a:rPr lang="en-US" sz="2400" dirty="0">
                <a:hlinkClick r:id="rId2">
                  <a:extLst>
                    <a:ext uri="{A12FA001-AC4F-418D-AE19-62706E023703}">
                      <ahyp:hlinkClr xmlns:ahyp="http://schemas.microsoft.com/office/drawing/2018/hyperlinkcolor" val="tx"/>
                    </a:ext>
                  </a:extLst>
                </a:hlinkClick>
              </a:rPr>
              <a:t>www.gsa.gov/travel/plan-book/per-diem-rates</a:t>
            </a:r>
            <a:r>
              <a:rPr lang="en-US" sz="2400" dirty="0"/>
              <a:t>.</a:t>
            </a:r>
          </a:p>
        </p:txBody>
      </p:sp>
    </p:spTree>
    <p:extLst>
      <p:ext uri="{BB962C8B-B14F-4D97-AF65-F5344CB8AC3E}">
        <p14:creationId xmlns:p14="http://schemas.microsoft.com/office/powerpoint/2010/main" val="73732394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Meals</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fontScale="92500" lnSpcReduction="20000"/>
          </a:bodyPr>
          <a:lstStyle/>
          <a:p>
            <a:pPr marL="457200" indent="-457200">
              <a:lnSpc>
                <a:spcPct val="120000"/>
              </a:lnSpc>
              <a:spcAft>
                <a:spcPts val="600"/>
              </a:spcAft>
              <a:buFont typeface="+mj-lt"/>
              <a:buAutoNum type="arabicPeriod"/>
            </a:pPr>
            <a:r>
              <a:rPr lang="en-US" sz="1600" b="1" u="sng" dirty="0"/>
              <a:t>Overnight Trips</a:t>
            </a:r>
            <a:r>
              <a:rPr lang="en-US" sz="1600" b="1" dirty="0"/>
              <a:t> – </a:t>
            </a:r>
            <a:r>
              <a:rPr lang="en-US" sz="1600" dirty="0"/>
              <a:t>Meals paid from college operating funds are for the convenience of the college and in furtherance of its mission. </a:t>
            </a:r>
            <a:r>
              <a:rPr lang="en-US" sz="1600" b="1" dirty="0"/>
              <a:t> Unless there is a more restrictive requirement (e.g., due to funding source)</a:t>
            </a:r>
            <a:r>
              <a:rPr lang="en-US" sz="1600" dirty="0"/>
              <a:t>, </a:t>
            </a:r>
            <a:r>
              <a:rPr lang="en-US" sz="1600" b="1" dirty="0"/>
              <a:t>meals will be reimbursed with an itemized receipt for actual expense up to a daily maximum as published in the GSA Per Diem schedule. College operating funds may not be used for the purchase of alcoholic beverages.</a:t>
            </a:r>
          </a:p>
          <a:p>
            <a:pPr marL="461963" lvl="1" indent="0">
              <a:lnSpc>
                <a:spcPct val="120000"/>
              </a:lnSpc>
              <a:buNone/>
            </a:pPr>
            <a:r>
              <a:rPr lang="en-US" sz="1600" b="1" dirty="0"/>
              <a:t>If meals are provided by a conference, then the meal per diem will be amended to exclude the meals that were provided. </a:t>
            </a:r>
            <a:r>
              <a:rPr lang="en-US" sz="1600" dirty="0"/>
              <a:t>A maximum of three meals will be reimbursed per day. </a:t>
            </a:r>
            <a:r>
              <a:rPr lang="en-US" sz="1600" b="1" dirty="0"/>
              <a:t>The first and last day of a trip will be reimbursed at 75% of GSA Per Diem schedule. </a:t>
            </a:r>
            <a:r>
              <a:rPr lang="en-US" sz="1600" dirty="0"/>
              <a:t>Meals charged on the lodging statement must be accompanied by an itemized meal receipt to receive full reimbursement.</a:t>
            </a:r>
          </a:p>
          <a:p>
            <a:endParaRPr lang="en-US" b="1" dirty="0"/>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Meals</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fontScale="92500" lnSpcReduction="20000"/>
          </a:bodyPr>
          <a:lstStyle/>
          <a:p>
            <a:pPr marL="457200" indent="-457200">
              <a:lnSpc>
                <a:spcPct val="120000"/>
              </a:lnSpc>
              <a:buFont typeface="+mj-lt"/>
              <a:buAutoNum type="arabicPeriod"/>
            </a:pPr>
            <a:r>
              <a:rPr lang="en-US" sz="1500" b="1" u="sng" dirty="0"/>
              <a:t>Overnight Trips</a:t>
            </a:r>
            <a:r>
              <a:rPr lang="en-US" sz="1500" dirty="0"/>
              <a:t> – Meals not provided by a conference or workshop will be reimbursed with an itemized receipt</a:t>
            </a:r>
            <a:r>
              <a:rPr lang="en-US" sz="1500" i="1" dirty="0"/>
              <a:t>. If an itemized receipt is not available, breakfast will be reimbursed at $3, lunch at $5, and dinner at $12.</a:t>
            </a:r>
            <a:r>
              <a:rPr lang="en-US" sz="1500" dirty="0"/>
              <a:t> A maximum of three meals will be reimbursed per day. Breakfast may be reimbursed for travel commencing before 7:00am; lunch for travel commencing before 11:00am; dinner for travel commencing by 5:00pm. Meals charged on the lodging statement must be accompanied by original, itemized, meal tickets to receive full reimbursement.</a:t>
            </a:r>
          </a:p>
        </p:txBody>
      </p:sp>
    </p:spTree>
    <p:extLst>
      <p:ext uri="{BB962C8B-B14F-4D97-AF65-F5344CB8AC3E}">
        <p14:creationId xmlns:p14="http://schemas.microsoft.com/office/powerpoint/2010/main" val="204861091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Meals</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a:bodyPr>
          <a:lstStyle/>
          <a:p>
            <a:pPr marL="457200" indent="-457200">
              <a:lnSpc>
                <a:spcPct val="120000"/>
              </a:lnSpc>
              <a:spcAft>
                <a:spcPts val="600"/>
              </a:spcAft>
              <a:buFont typeface="+mj-lt"/>
              <a:buAutoNum type="arabicPeriod" startAt="2"/>
            </a:pPr>
            <a:r>
              <a:rPr lang="en-US" sz="1600" b="1" u="sng" dirty="0"/>
              <a:t>Single Day Trips</a:t>
            </a:r>
            <a:r>
              <a:rPr lang="en-US" sz="1600" b="1" dirty="0"/>
              <a:t> – </a:t>
            </a:r>
            <a:r>
              <a:rPr lang="en-US" sz="1600" dirty="0"/>
              <a:t>No reimbursement will be made for personal meals incurred while attending a single-day conference, workshop, or meeting.</a:t>
            </a:r>
          </a:p>
          <a:p>
            <a:pPr marL="457200" indent="-457200">
              <a:lnSpc>
                <a:spcPct val="120000"/>
              </a:lnSpc>
              <a:spcAft>
                <a:spcPts val="600"/>
              </a:spcAft>
              <a:buFont typeface="+mj-lt"/>
              <a:buAutoNum type="arabicPeriod" startAt="2"/>
            </a:pPr>
            <a:r>
              <a:rPr lang="en-US" sz="1600" b="1" u="sng" dirty="0"/>
              <a:t>Business Meals</a:t>
            </a:r>
            <a:r>
              <a:rPr lang="en-US" sz="1600" b="1" dirty="0"/>
              <a:t> </a:t>
            </a:r>
            <a:r>
              <a:rPr lang="en-US" sz="1600" dirty="0"/>
              <a:t>– Food purchased for a business meal should include a list of all participants and the official purpose of the meeting indicating the benefit to the college. Food purchases for an event on college property must include documentation such as an agenda or flyer substantiating that the event was an official business event. Itemized receipts are required for all business-related meals.</a:t>
            </a:r>
            <a:endParaRPr lang="en-US" sz="1600" u="sng" dirty="0"/>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Meals</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a:bodyPr>
          <a:lstStyle/>
          <a:p>
            <a:pPr marL="457200" indent="-457200">
              <a:lnSpc>
                <a:spcPct val="120000"/>
              </a:lnSpc>
              <a:spcAft>
                <a:spcPts val="600"/>
              </a:spcAft>
              <a:buFont typeface="+mj-lt"/>
              <a:buAutoNum type="arabicPeriod" startAt="2"/>
            </a:pPr>
            <a:r>
              <a:rPr lang="en-US" sz="1600" b="1" u="sng" dirty="0"/>
              <a:t>Single Day Trips</a:t>
            </a:r>
            <a:r>
              <a:rPr lang="en-US" sz="1600" b="1" dirty="0"/>
              <a:t> – </a:t>
            </a:r>
            <a:r>
              <a:rPr lang="en-US" sz="1600" dirty="0"/>
              <a:t>No reimbursement will be made for personal meals incurred while attending a single-day conference, workshop, or meeting.</a:t>
            </a:r>
          </a:p>
          <a:p>
            <a:pPr marL="457200" indent="-457200">
              <a:lnSpc>
                <a:spcPct val="120000"/>
              </a:lnSpc>
              <a:spcAft>
                <a:spcPts val="600"/>
              </a:spcAft>
              <a:buFont typeface="+mj-lt"/>
              <a:buAutoNum type="arabicPeriod" startAt="2"/>
            </a:pPr>
            <a:r>
              <a:rPr lang="en-US" sz="1600" b="1" u="sng" dirty="0"/>
              <a:t>Business Meals</a:t>
            </a:r>
            <a:r>
              <a:rPr lang="en-US" sz="1600" b="1" dirty="0"/>
              <a:t> </a:t>
            </a:r>
            <a:r>
              <a:rPr lang="en-US" sz="1600" dirty="0"/>
              <a:t>– Food purchased for a business meal should include a list of all participants and the official purpose of the meeting indicating the benefit to the college. Food purchases for an event on college property must include documentation such as an agenda or flyer substantiating that the event was an official business event. Itemized receipts are required for all business-related meals.</a:t>
            </a:r>
            <a:endParaRPr lang="en-US" sz="1600" u="sng" dirty="0"/>
          </a:p>
        </p:txBody>
      </p:sp>
    </p:spTree>
    <p:extLst>
      <p:ext uri="{BB962C8B-B14F-4D97-AF65-F5344CB8AC3E}">
        <p14:creationId xmlns:p14="http://schemas.microsoft.com/office/powerpoint/2010/main" val="19755760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Other Permissible Expenditures</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a:bodyPr>
          <a:lstStyle/>
          <a:p>
            <a:pPr marL="457200" indent="-457200">
              <a:buFont typeface="+mj-lt"/>
              <a:buAutoNum type="arabicPeriod"/>
            </a:pPr>
            <a:r>
              <a:rPr lang="en-US" dirty="0"/>
              <a:t>All other reimbursable expenditures such as conference fees, baggage and service fees, business-related telephone calls and internet access, etc. shall be listed on the travel expense voucher. </a:t>
            </a:r>
            <a:r>
              <a:rPr lang="en-US" b="1" dirty="0"/>
              <a:t>Expenses for which there is not a legitimate business purpose are not eligible for reimbursement.</a:t>
            </a:r>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Other Permissible Expenditures</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a:bodyPr>
          <a:lstStyle/>
          <a:p>
            <a:pPr marL="457200" indent="-457200">
              <a:buFont typeface="+mj-lt"/>
              <a:buAutoNum type="arabicPeriod"/>
            </a:pPr>
            <a:r>
              <a:rPr lang="en-US" dirty="0"/>
              <a:t>All other reimbursable expenditures such as conference fees, baggage and service fees, business-related telephone calls and business-related internet access, etc. shall be listed on the travel expense voucher. </a:t>
            </a:r>
          </a:p>
        </p:txBody>
      </p:sp>
      <p:sp>
        <p:nvSpPr>
          <p:cNvPr id="7" name="Text Placeholder 2">
            <a:extLst>
              <a:ext uri="{FF2B5EF4-FFF2-40B4-BE49-F238E27FC236}">
                <a16:creationId xmlns:a16="http://schemas.microsoft.com/office/drawing/2014/main" id="{3BC635E1-0376-C08C-DCC9-6D006E2D4EF1}"/>
              </a:ext>
            </a:extLst>
          </p:cNvPr>
          <p:cNvSpPr txBox="1">
            <a:spLocks/>
          </p:cNvSpPr>
          <p:nvPr/>
        </p:nvSpPr>
        <p:spPr>
          <a:xfrm>
            <a:off x="517869" y="6023295"/>
            <a:ext cx="10563988" cy="509309"/>
          </a:xfrm>
          <a:prstGeom prst="rect">
            <a:avLst/>
          </a:prstGeom>
          <a:ln>
            <a:noFill/>
          </a:ln>
        </p:spPr>
        <p:txBody>
          <a:bodyPr vert="horz" lIns="91440" tIns="45720" rIns="91440" bIns="45720" rtlCol="0" anchor="b">
            <a:normAutofit fontScale="92500"/>
          </a:bodyPr>
          <a:lstStyle>
            <a:lvl1pPr marL="0" indent="0" algn="l" defTabSz="914400" rtl="0" eaLnBrk="1" latinLnBrk="0" hangingPunct="1">
              <a:lnSpc>
                <a:spcPct val="110000"/>
              </a:lnSpc>
              <a:spcBef>
                <a:spcPts val="1000"/>
              </a:spcBef>
              <a:buFont typeface="Arial" panose="020B0604020202020204" pitchFamily="34" charset="0"/>
              <a:buNone/>
              <a:defRPr sz="2200" b="0" i="1" kern="1200">
                <a:solidFill>
                  <a:schemeClr val="tx1"/>
                </a:solidFill>
                <a:latin typeface="+mn-lt"/>
                <a:ea typeface="+mn-ea"/>
                <a:cs typeface="+mn-cs"/>
              </a:defRPr>
            </a:lvl1pPr>
            <a:lvl2pPr marL="457200" indent="0" algn="l" defTabSz="914400" rtl="0" eaLnBrk="1" latinLnBrk="0" hangingPunct="1">
              <a:lnSpc>
                <a:spcPct val="11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1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b="1" dirty="0">
                <a:solidFill>
                  <a:schemeClr val="bg2"/>
                </a:solidFill>
              </a:rPr>
              <a:t>Policy 6.12 Direct Reimbursement for Permissible Expenditures can be found </a:t>
            </a:r>
            <a:r>
              <a:rPr lang="en-US" b="1" dirty="0">
                <a:solidFill>
                  <a:schemeClr val="bg2"/>
                </a:solidFill>
                <a:hlinkClick r:id="rId2">
                  <a:extLst>
                    <a:ext uri="{A12FA001-AC4F-418D-AE19-62706E023703}">
                      <ahyp:hlinkClr xmlns:ahyp="http://schemas.microsoft.com/office/drawing/2018/hyperlinkcolor" val="tx"/>
                    </a:ext>
                  </a:extLst>
                </a:hlinkClick>
              </a:rPr>
              <a:t>here</a:t>
            </a:r>
            <a:endParaRPr lang="en-US" b="1" dirty="0">
              <a:solidFill>
                <a:schemeClr val="bg2"/>
              </a:solidFill>
            </a:endParaRPr>
          </a:p>
        </p:txBody>
      </p:sp>
    </p:spTree>
    <p:extLst>
      <p:ext uri="{BB962C8B-B14F-4D97-AF65-F5344CB8AC3E}">
        <p14:creationId xmlns:p14="http://schemas.microsoft.com/office/powerpoint/2010/main" val="29476122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DE57300-C7FF-4578-99A0-42B0295B1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34C0330F-1D4F-4552-B799-615DD237B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7870" y="976160"/>
            <a:ext cx="5021183" cy="1934172"/>
          </a:xfrm>
        </p:spPr>
        <p:txBody>
          <a:bodyPr vert="horz" lIns="91440" tIns="45720" rIns="91440" bIns="45720" rtlCol="0" anchor="t">
            <a:normAutofit/>
          </a:bodyPr>
          <a:lstStyle/>
          <a:p>
            <a:r>
              <a:rPr lang="en-US" sz="5400" dirty="0"/>
              <a:t>Chrome River</a:t>
            </a:r>
          </a:p>
        </p:txBody>
      </p:sp>
      <p:sp>
        <p:nvSpPr>
          <p:cNvPr id="18" name="Rectangle 17">
            <a:extLst>
              <a:ext uri="{FF2B5EF4-FFF2-40B4-BE49-F238E27FC236}">
                <a16:creationId xmlns:a16="http://schemas.microsoft.com/office/drawing/2014/main" id="{92BE0106-0C20-465B-A1BE-0BAC2737B1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A850DDBC-CDAA-EA6E-CB46-15CDB87F6097}"/>
              </a:ext>
            </a:extLst>
          </p:cNvPr>
          <p:cNvSpPr>
            <a:spLocks noGrp="1"/>
          </p:cNvSpPr>
          <p:nvPr>
            <p:ph type="body" sz="half" idx="2"/>
          </p:nvPr>
        </p:nvSpPr>
        <p:spPr>
          <a:xfrm>
            <a:off x="517870" y="3172570"/>
            <a:ext cx="4945183" cy="3016294"/>
          </a:xfrm>
        </p:spPr>
        <p:txBody>
          <a:bodyPr vert="horz" lIns="91440" tIns="45720" rIns="91440" bIns="45720" rtlCol="0">
            <a:normAutofit/>
          </a:bodyPr>
          <a:lstStyle/>
          <a:p>
            <a:r>
              <a:rPr lang="en-US" sz="2000" i="0" dirty="0"/>
              <a:t>OTC has partnered with Chrome River to implement a paperless workflow </a:t>
            </a:r>
            <a:r>
              <a:rPr lang="en-US" sz="2000" dirty="0"/>
              <a:t>(submission and approval) </a:t>
            </a:r>
            <a:r>
              <a:rPr lang="en-US" sz="2000" i="0" dirty="0"/>
              <a:t>process for employee reimbursements.</a:t>
            </a:r>
          </a:p>
          <a:p>
            <a:pPr>
              <a:spcBef>
                <a:spcPts val="2400"/>
              </a:spcBef>
            </a:pPr>
            <a:r>
              <a:rPr lang="en-US" sz="2000" b="1" i="0" dirty="0"/>
              <a:t>Email questions about Chrome River to</a:t>
            </a:r>
          </a:p>
          <a:p>
            <a:pPr>
              <a:spcBef>
                <a:spcPts val="0"/>
              </a:spcBef>
            </a:pPr>
            <a:r>
              <a:rPr lang="en-US" sz="2000" i="0" dirty="0">
                <a:hlinkClick r:id="rId2"/>
              </a:rPr>
              <a:t>chromeriver@otc.edu</a:t>
            </a:r>
            <a:r>
              <a:rPr lang="en-US" sz="2000" i="0" dirty="0"/>
              <a:t> </a:t>
            </a:r>
          </a:p>
        </p:txBody>
      </p:sp>
      <p:pic>
        <p:nvPicPr>
          <p:cNvPr id="9" name="Picture Placeholder 8" descr="A box full of receipts&#10;&#10;Description automatically generated">
            <a:extLst>
              <a:ext uri="{FF2B5EF4-FFF2-40B4-BE49-F238E27FC236}">
                <a16:creationId xmlns:a16="http://schemas.microsoft.com/office/drawing/2014/main" id="{1AD4AADF-B1A0-7BD1-C9DD-4DE49DA30E3D}"/>
              </a:ext>
            </a:extLst>
          </p:cNvPr>
          <p:cNvPicPr>
            <a:picLocks noGrp="1" noChangeAspect="1"/>
          </p:cNvPicPr>
          <p:nvPr>
            <p:ph type="pic" idx="1"/>
          </p:nvPr>
        </p:nvPicPr>
        <p:blipFill>
          <a:blip r:embed="rId3"/>
          <a:srcRect l="8676" r="8676"/>
          <a:stretch>
            <a:fillRect/>
          </a:stretch>
        </p:blipFill>
        <p:spPr>
          <a:xfrm>
            <a:off x="6662168" y="1209595"/>
            <a:ext cx="5028041" cy="4882154"/>
          </a:xfrm>
          <a:prstGeom prst="rect">
            <a:avLst/>
          </a:prstGeom>
        </p:spPr>
      </p:pic>
      <p:sp>
        <p:nvSpPr>
          <p:cNvPr id="20" name="Rectangle 19">
            <a:extLst>
              <a:ext uri="{FF2B5EF4-FFF2-40B4-BE49-F238E27FC236}">
                <a16:creationId xmlns:a16="http://schemas.microsoft.com/office/drawing/2014/main" id="{97B17300-4063-4FCF-8D7A-59C263BDAA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FE8E46D-DAA6-4B5B-7E80-EE3E4F184C83}"/>
              </a:ext>
            </a:extLst>
          </p:cNvPr>
          <p:cNvSpPr txBox="1"/>
          <p:nvPr/>
        </p:nvSpPr>
        <p:spPr>
          <a:xfrm>
            <a:off x="6669025" y="6371059"/>
            <a:ext cx="5021184" cy="261610"/>
          </a:xfrm>
          <a:prstGeom prst="rect">
            <a:avLst/>
          </a:prstGeom>
          <a:noFill/>
        </p:spPr>
        <p:txBody>
          <a:bodyPr wrap="square">
            <a:spAutoFit/>
          </a:bodyPr>
          <a:lstStyle/>
          <a:p>
            <a:r>
              <a:rPr lang="en-US" sz="1100" dirty="0"/>
              <a:t>Source:  </a:t>
            </a:r>
            <a:r>
              <a:rPr lang="en-US" sz="1100" dirty="0">
                <a:hlinkClick r:id="rId4"/>
              </a:rPr>
              <a:t>11 Tips On Employee Expense Reimbursements - CPA Practice Advisor</a:t>
            </a:r>
            <a:endParaRPr lang="en-US" sz="1100" dirty="0"/>
          </a:p>
        </p:txBody>
      </p:sp>
    </p:spTree>
    <p:extLst>
      <p:ext uri="{BB962C8B-B14F-4D97-AF65-F5344CB8AC3E}">
        <p14:creationId xmlns:p14="http://schemas.microsoft.com/office/powerpoint/2010/main" val="527743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3259" y="749519"/>
            <a:ext cx="11165481" cy="1073056"/>
          </a:xfrm>
        </p:spPr>
        <p:txBody>
          <a:bodyPr vert="horz" lIns="91440" tIns="45720" rIns="91440" bIns="45720" rtlCol="0" anchor="t">
            <a:normAutofit/>
          </a:bodyPr>
          <a:lstStyle/>
          <a:p>
            <a:r>
              <a:rPr lang="en-US" sz="5400" dirty="0"/>
              <a:t>Chrome River</a:t>
            </a:r>
          </a:p>
        </p:txBody>
      </p:sp>
      <p:sp>
        <p:nvSpPr>
          <p:cNvPr id="5" name="Text Placeholder 4">
            <a:extLst>
              <a:ext uri="{FF2B5EF4-FFF2-40B4-BE49-F238E27FC236}">
                <a16:creationId xmlns:a16="http://schemas.microsoft.com/office/drawing/2014/main" id="{05BC707D-00ED-577E-BB46-9DBEC1E0904D}"/>
              </a:ext>
            </a:extLst>
          </p:cNvPr>
          <p:cNvSpPr>
            <a:spLocks noGrp="1"/>
          </p:cNvSpPr>
          <p:nvPr>
            <p:ph type="body" idx="1"/>
          </p:nvPr>
        </p:nvSpPr>
        <p:spPr>
          <a:xfrm>
            <a:off x="517870" y="1709529"/>
            <a:ext cx="6144298" cy="440499"/>
          </a:xfrm>
          <a:solidFill>
            <a:schemeClr val="tx1"/>
          </a:solidFill>
        </p:spPr>
        <p:txBody>
          <a:bodyPr>
            <a:normAutofit lnSpcReduction="10000"/>
          </a:bodyPr>
          <a:lstStyle/>
          <a:p>
            <a:r>
              <a:rPr lang="en-US" b="1" dirty="0">
                <a:solidFill>
                  <a:schemeClr val="bg1"/>
                </a:solidFill>
              </a:rPr>
              <a:t>How can employees access Chrome River?</a:t>
            </a:r>
          </a:p>
        </p:txBody>
      </p:sp>
      <p:sp>
        <p:nvSpPr>
          <p:cNvPr id="6" name="Content Placeholder 5">
            <a:extLst>
              <a:ext uri="{FF2B5EF4-FFF2-40B4-BE49-F238E27FC236}">
                <a16:creationId xmlns:a16="http://schemas.microsoft.com/office/drawing/2014/main" id="{451A808C-1A3F-4B2B-8B3D-05BA3E04F903}"/>
              </a:ext>
            </a:extLst>
          </p:cNvPr>
          <p:cNvSpPr>
            <a:spLocks noGrp="1"/>
          </p:cNvSpPr>
          <p:nvPr>
            <p:ph sz="half" idx="2"/>
          </p:nvPr>
        </p:nvSpPr>
        <p:spPr>
          <a:xfrm>
            <a:off x="517870" y="2295939"/>
            <a:ext cx="5020056" cy="3903041"/>
          </a:xfrm>
        </p:spPr>
        <p:txBody>
          <a:bodyPr/>
          <a:lstStyle/>
          <a:p>
            <a:r>
              <a:rPr lang="en-US" b="1" u="sng" dirty="0"/>
              <a:t>There are two different options:</a:t>
            </a:r>
          </a:p>
          <a:p>
            <a:pPr marL="457200" indent="-457200">
              <a:buFont typeface="+mj-lt"/>
              <a:buAutoNum type="arabicPeriod"/>
            </a:pPr>
            <a:r>
              <a:rPr lang="en-US" b="1" dirty="0"/>
              <a:t>Log in on your OTC computer.</a:t>
            </a:r>
          </a:p>
          <a:p>
            <a:pPr marL="742950" lvl="1" indent="-285750"/>
            <a:r>
              <a:rPr lang="en-US" dirty="0"/>
              <a:t>The link to access Chrome River is in each employee’s </a:t>
            </a:r>
            <a:r>
              <a:rPr lang="en-US" dirty="0" err="1">
                <a:hlinkClick r:id="rId2"/>
              </a:rPr>
              <a:t>myOTC</a:t>
            </a:r>
            <a:r>
              <a:rPr lang="en-US" dirty="0"/>
              <a:t> and then in the </a:t>
            </a:r>
            <a:r>
              <a:rPr lang="en-US" dirty="0">
                <a:hlinkClick r:id="rId3"/>
              </a:rPr>
              <a:t>Employee Resources</a:t>
            </a:r>
            <a:r>
              <a:rPr lang="en-US" dirty="0"/>
              <a:t>.</a:t>
            </a:r>
          </a:p>
          <a:p>
            <a:pPr marL="742950" lvl="1" indent="-285750"/>
            <a:r>
              <a:rPr lang="en-US" dirty="0"/>
              <a:t>After logging in, the page can be added to your favorites.</a:t>
            </a:r>
          </a:p>
          <a:p>
            <a:endParaRPr lang="en-US" dirty="0"/>
          </a:p>
          <a:p>
            <a:pPr marL="457200" lvl="1" indent="0">
              <a:buNone/>
            </a:pPr>
            <a:endParaRPr lang="en-US" dirty="0"/>
          </a:p>
        </p:txBody>
      </p:sp>
      <p:sp>
        <p:nvSpPr>
          <p:cNvPr id="8" name="Text Placeholder 7">
            <a:extLst>
              <a:ext uri="{FF2B5EF4-FFF2-40B4-BE49-F238E27FC236}">
                <a16:creationId xmlns:a16="http://schemas.microsoft.com/office/drawing/2014/main" id="{A850DDBC-CDAA-EA6E-CB46-15CDB87F6097}"/>
              </a:ext>
            </a:extLst>
          </p:cNvPr>
          <p:cNvSpPr>
            <a:spLocks noGrp="1"/>
          </p:cNvSpPr>
          <p:nvPr>
            <p:ph sz="quarter" idx="4"/>
          </p:nvPr>
        </p:nvSpPr>
        <p:spPr>
          <a:xfrm>
            <a:off x="6662168" y="2772647"/>
            <a:ext cx="5021182" cy="3426333"/>
          </a:xfrm>
        </p:spPr>
        <p:txBody>
          <a:bodyPr vert="horz" lIns="91440" tIns="45720" rIns="91440" bIns="45720" rtlCol="0">
            <a:normAutofit/>
          </a:bodyPr>
          <a:lstStyle/>
          <a:p>
            <a:pPr marL="457200" indent="-457200">
              <a:buFont typeface="+mj-lt"/>
              <a:buAutoNum type="arabicPeriod" startAt="2"/>
            </a:pPr>
            <a:r>
              <a:rPr lang="en-US" b="1" dirty="0"/>
              <a:t>Use the apps for your phone.</a:t>
            </a:r>
          </a:p>
          <a:p>
            <a:pPr marL="685800" indent="-228600">
              <a:buFont typeface="Arial" panose="020B0604020202020204" pitchFamily="34" charset="0"/>
              <a:buChar char="•"/>
            </a:pPr>
            <a:r>
              <a:rPr lang="en-US" dirty="0"/>
              <a:t>Install the Chrome River app</a:t>
            </a:r>
          </a:p>
          <a:p>
            <a:pPr marL="685800" indent="-228600">
              <a:buFont typeface="Arial" panose="020B0604020202020204" pitchFamily="34" charset="0"/>
              <a:buChar char="•"/>
            </a:pPr>
            <a:r>
              <a:rPr lang="en-US" dirty="0"/>
              <a:t>Install the CR Snap app </a:t>
            </a:r>
            <a:r>
              <a:rPr lang="en-US" i="1" dirty="0"/>
              <a:t>(used for taking pictures of your receipts and/or additional documentation to attach to expense reports and stored in your receipt gallery)</a:t>
            </a:r>
            <a:endParaRPr lang="en-US" dirty="0"/>
          </a:p>
          <a:p>
            <a:pPr marL="685800" indent="-228600">
              <a:buFont typeface="Arial" panose="020B0604020202020204" pitchFamily="34" charset="0"/>
              <a:buChar char="•"/>
            </a:pPr>
            <a:r>
              <a:rPr lang="en-US" dirty="0"/>
              <a:t>Update the apps as necessary.</a:t>
            </a:r>
          </a:p>
          <a:p>
            <a:pPr marL="457200" indent="-457200">
              <a:buFont typeface="+mj-lt"/>
              <a:buAutoNum type="arabicPeriod" startAt="2"/>
            </a:pPr>
            <a:endParaRPr lang="en-US" dirty="0"/>
          </a:p>
          <a:p>
            <a:endParaRPr lang="en-US" sz="2000" i="0" dirty="0"/>
          </a:p>
        </p:txBody>
      </p:sp>
    </p:spTree>
    <p:extLst>
      <p:ext uri="{BB962C8B-B14F-4D97-AF65-F5344CB8AC3E}">
        <p14:creationId xmlns:p14="http://schemas.microsoft.com/office/powerpoint/2010/main" val="207791507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3259" y="749519"/>
            <a:ext cx="11165481" cy="1073056"/>
          </a:xfrm>
        </p:spPr>
        <p:txBody>
          <a:bodyPr vert="horz" lIns="91440" tIns="45720" rIns="91440" bIns="45720" rtlCol="0" anchor="t">
            <a:normAutofit/>
          </a:bodyPr>
          <a:lstStyle/>
          <a:p>
            <a:r>
              <a:rPr lang="en-US" sz="5400" dirty="0"/>
              <a:t>Chrome River</a:t>
            </a:r>
          </a:p>
        </p:txBody>
      </p:sp>
      <p:sp>
        <p:nvSpPr>
          <p:cNvPr id="5" name="Text Placeholder 4">
            <a:extLst>
              <a:ext uri="{FF2B5EF4-FFF2-40B4-BE49-F238E27FC236}">
                <a16:creationId xmlns:a16="http://schemas.microsoft.com/office/drawing/2014/main" id="{05BC707D-00ED-577E-BB46-9DBEC1E0904D}"/>
              </a:ext>
            </a:extLst>
          </p:cNvPr>
          <p:cNvSpPr>
            <a:spLocks noGrp="1"/>
          </p:cNvSpPr>
          <p:nvPr>
            <p:ph type="body" idx="1"/>
          </p:nvPr>
        </p:nvSpPr>
        <p:spPr>
          <a:xfrm>
            <a:off x="517870" y="1709529"/>
            <a:ext cx="6144298" cy="440499"/>
          </a:xfrm>
          <a:solidFill>
            <a:schemeClr val="tx1"/>
          </a:solidFill>
        </p:spPr>
        <p:txBody>
          <a:bodyPr>
            <a:normAutofit lnSpcReduction="10000"/>
          </a:bodyPr>
          <a:lstStyle/>
          <a:p>
            <a:r>
              <a:rPr lang="en-US" b="1" dirty="0">
                <a:solidFill>
                  <a:schemeClr val="bg1"/>
                </a:solidFill>
              </a:rPr>
              <a:t>What information is on my dashboard?</a:t>
            </a:r>
          </a:p>
        </p:txBody>
      </p:sp>
      <p:sp>
        <p:nvSpPr>
          <p:cNvPr id="8" name="Text Placeholder 7">
            <a:extLst>
              <a:ext uri="{FF2B5EF4-FFF2-40B4-BE49-F238E27FC236}">
                <a16:creationId xmlns:a16="http://schemas.microsoft.com/office/drawing/2014/main" id="{A850DDBC-CDAA-EA6E-CB46-15CDB87F6097}"/>
              </a:ext>
            </a:extLst>
          </p:cNvPr>
          <p:cNvSpPr>
            <a:spLocks noGrp="1"/>
          </p:cNvSpPr>
          <p:nvPr>
            <p:ph sz="quarter" idx="4"/>
          </p:nvPr>
        </p:nvSpPr>
        <p:spPr>
          <a:xfrm>
            <a:off x="7961243" y="2221949"/>
            <a:ext cx="3722107" cy="4367008"/>
          </a:xfrm>
        </p:spPr>
        <p:txBody>
          <a:bodyPr vert="horz" lIns="91440" tIns="45720" rIns="91440" bIns="45720" rtlCol="0">
            <a:normAutofit lnSpcReduction="10000"/>
          </a:bodyPr>
          <a:lstStyle/>
          <a:p>
            <a:pPr marL="457200" indent="-457200">
              <a:buFont typeface="+mj-lt"/>
              <a:buAutoNum type="arabicPeriod"/>
            </a:pPr>
            <a:r>
              <a:rPr lang="en-US" b="1" dirty="0"/>
              <a:t>e-Wallet</a:t>
            </a:r>
            <a:r>
              <a:rPr lang="en-US" dirty="0"/>
              <a:t> –pictures taken with the CR Snap app are stored here. They remain in the </a:t>
            </a:r>
            <a:r>
              <a:rPr lang="en-US" dirty="0" err="1"/>
              <a:t>eWallet</a:t>
            </a:r>
            <a:r>
              <a:rPr lang="en-US" dirty="0"/>
              <a:t> until used in an expense report.</a:t>
            </a:r>
          </a:p>
          <a:p>
            <a:pPr marL="457200" indent="-457200">
              <a:buFont typeface="+mj-lt"/>
              <a:buAutoNum type="arabicPeriod"/>
            </a:pPr>
            <a:r>
              <a:rPr lang="en-US" b="1" dirty="0"/>
              <a:t>Approvals</a:t>
            </a:r>
            <a:r>
              <a:rPr lang="en-US" dirty="0"/>
              <a:t> – if you are an approver, this section displays the number of expense reports that you need to approve.</a:t>
            </a:r>
          </a:p>
          <a:p>
            <a:pPr marL="457200" indent="-457200">
              <a:buFont typeface="+mj-lt"/>
              <a:buAutoNum type="arabicPeriod"/>
            </a:pPr>
            <a:r>
              <a:rPr lang="en-US" b="1" dirty="0"/>
              <a:t>Expenses </a:t>
            </a:r>
            <a:r>
              <a:rPr lang="en-US" dirty="0"/>
              <a:t>– this is where expense reports are stored.</a:t>
            </a:r>
          </a:p>
          <a:p>
            <a:endParaRPr lang="en-US" sz="2000" i="0" dirty="0"/>
          </a:p>
        </p:txBody>
      </p:sp>
      <p:pic>
        <p:nvPicPr>
          <p:cNvPr id="4" name="Picture 3">
            <a:extLst>
              <a:ext uri="{FF2B5EF4-FFF2-40B4-BE49-F238E27FC236}">
                <a16:creationId xmlns:a16="http://schemas.microsoft.com/office/drawing/2014/main" id="{55E3EB97-BF50-AF3F-1C81-47FD07B5E0FF}"/>
              </a:ext>
            </a:extLst>
          </p:cNvPr>
          <p:cNvPicPr>
            <a:picLocks noChangeAspect="1"/>
          </p:cNvPicPr>
          <p:nvPr/>
        </p:nvPicPr>
        <p:blipFill>
          <a:blip r:embed="rId2"/>
          <a:stretch>
            <a:fillRect/>
          </a:stretch>
        </p:blipFill>
        <p:spPr>
          <a:xfrm>
            <a:off x="517871" y="2221949"/>
            <a:ext cx="7363860" cy="4080610"/>
          </a:xfrm>
          <a:prstGeom prst="rect">
            <a:avLst/>
          </a:prstGeom>
        </p:spPr>
      </p:pic>
    </p:spTree>
    <p:extLst>
      <p:ext uri="{BB962C8B-B14F-4D97-AF65-F5344CB8AC3E}">
        <p14:creationId xmlns:p14="http://schemas.microsoft.com/office/powerpoint/2010/main" val="207283544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3259" y="749519"/>
            <a:ext cx="11165481" cy="1073056"/>
          </a:xfrm>
        </p:spPr>
        <p:txBody>
          <a:bodyPr vert="horz" lIns="91440" tIns="45720" rIns="91440" bIns="45720" rtlCol="0" anchor="t">
            <a:normAutofit/>
          </a:bodyPr>
          <a:lstStyle/>
          <a:p>
            <a:r>
              <a:rPr lang="en-US" sz="5400" dirty="0"/>
              <a:t>Chrome River</a:t>
            </a:r>
          </a:p>
        </p:txBody>
      </p:sp>
      <p:sp>
        <p:nvSpPr>
          <p:cNvPr id="5" name="Text Placeholder 4">
            <a:extLst>
              <a:ext uri="{FF2B5EF4-FFF2-40B4-BE49-F238E27FC236}">
                <a16:creationId xmlns:a16="http://schemas.microsoft.com/office/drawing/2014/main" id="{05BC707D-00ED-577E-BB46-9DBEC1E0904D}"/>
              </a:ext>
            </a:extLst>
          </p:cNvPr>
          <p:cNvSpPr>
            <a:spLocks noGrp="1"/>
          </p:cNvSpPr>
          <p:nvPr>
            <p:ph type="body" idx="1"/>
          </p:nvPr>
        </p:nvSpPr>
        <p:spPr>
          <a:xfrm>
            <a:off x="517869" y="1709529"/>
            <a:ext cx="5759311" cy="351922"/>
          </a:xfrm>
          <a:solidFill>
            <a:schemeClr val="tx1"/>
          </a:solidFill>
        </p:spPr>
        <p:txBody>
          <a:bodyPr>
            <a:normAutofit fontScale="77500" lnSpcReduction="20000"/>
          </a:bodyPr>
          <a:lstStyle/>
          <a:p>
            <a:r>
              <a:rPr lang="en-US" b="1" dirty="0">
                <a:solidFill>
                  <a:schemeClr val="bg1"/>
                </a:solidFill>
              </a:rPr>
              <a:t>What is a delegate?</a:t>
            </a:r>
          </a:p>
        </p:txBody>
      </p:sp>
      <p:sp>
        <p:nvSpPr>
          <p:cNvPr id="8" name="Text Placeholder 7">
            <a:extLst>
              <a:ext uri="{FF2B5EF4-FFF2-40B4-BE49-F238E27FC236}">
                <a16:creationId xmlns:a16="http://schemas.microsoft.com/office/drawing/2014/main" id="{A850DDBC-CDAA-EA6E-CB46-15CDB87F6097}"/>
              </a:ext>
            </a:extLst>
          </p:cNvPr>
          <p:cNvSpPr>
            <a:spLocks noGrp="1"/>
          </p:cNvSpPr>
          <p:nvPr>
            <p:ph sz="quarter" idx="4"/>
          </p:nvPr>
        </p:nvSpPr>
        <p:spPr>
          <a:xfrm>
            <a:off x="513260" y="2221949"/>
            <a:ext cx="5201740" cy="1674190"/>
          </a:xfrm>
        </p:spPr>
        <p:txBody>
          <a:bodyPr vert="horz" lIns="91440" tIns="45720" rIns="91440" bIns="45720" rtlCol="0">
            <a:normAutofit fontScale="92500" lnSpcReduction="10000"/>
          </a:bodyPr>
          <a:lstStyle/>
          <a:p>
            <a:pPr marL="457200" indent="-457200">
              <a:buFont typeface="+mj-lt"/>
              <a:buAutoNum type="arabicPeriod"/>
            </a:pPr>
            <a:r>
              <a:rPr lang="en-US" b="1" dirty="0"/>
              <a:t>Delegate</a:t>
            </a:r>
            <a:r>
              <a:rPr lang="en-US" dirty="0"/>
              <a:t> – is someone who has full access to your account.</a:t>
            </a:r>
          </a:p>
          <a:p>
            <a:pPr marL="457200" indent="-457200">
              <a:buFont typeface="+mj-lt"/>
              <a:buAutoNum type="arabicPeriod"/>
            </a:pPr>
            <a:r>
              <a:rPr lang="en-US" b="1" dirty="0"/>
              <a:t>Approval Delegate</a:t>
            </a:r>
            <a:r>
              <a:rPr lang="en-US" dirty="0"/>
              <a:t> – is someone who helps you with approvals during a specified time.</a:t>
            </a:r>
          </a:p>
        </p:txBody>
      </p:sp>
      <p:sp>
        <p:nvSpPr>
          <p:cNvPr id="3" name="Text Placeholder 4">
            <a:extLst>
              <a:ext uri="{FF2B5EF4-FFF2-40B4-BE49-F238E27FC236}">
                <a16:creationId xmlns:a16="http://schemas.microsoft.com/office/drawing/2014/main" id="{B1C68FB3-BD7B-C5A9-EA84-3E54CDDDA090}"/>
              </a:ext>
            </a:extLst>
          </p:cNvPr>
          <p:cNvSpPr txBox="1">
            <a:spLocks/>
          </p:cNvSpPr>
          <p:nvPr/>
        </p:nvSpPr>
        <p:spPr>
          <a:xfrm>
            <a:off x="513259" y="4056637"/>
            <a:ext cx="5763922" cy="351922"/>
          </a:xfrm>
          <a:prstGeom prst="rect">
            <a:avLst/>
          </a:prstGeom>
          <a:solidFill>
            <a:schemeClr val="tx1"/>
          </a:solidFill>
        </p:spPr>
        <p:txBody>
          <a:bodyPr vert="horz" lIns="91440" tIns="45720" rIns="91440" bIns="45720" rtlCol="0" anchor="b">
            <a:normAutofit fontScale="77500" lnSpcReduction="20000"/>
          </a:bodyPr>
          <a:lstStyle>
            <a:lvl1pPr marL="0" indent="0" algn="l" defTabSz="914400" rtl="0" eaLnBrk="1" latinLnBrk="0" hangingPunct="1">
              <a:lnSpc>
                <a:spcPct val="110000"/>
              </a:lnSpc>
              <a:spcBef>
                <a:spcPts val="1000"/>
              </a:spcBef>
              <a:buFont typeface="Arial" panose="020B0604020202020204" pitchFamily="34" charset="0"/>
              <a:buNone/>
              <a:defRPr sz="2200" b="0" i="1" kern="1200">
                <a:solidFill>
                  <a:schemeClr val="tx1"/>
                </a:solidFill>
                <a:latin typeface="+mn-lt"/>
                <a:ea typeface="+mn-ea"/>
                <a:cs typeface="+mn-cs"/>
              </a:defRPr>
            </a:lvl1pPr>
            <a:lvl2pPr marL="457200" indent="0" algn="l" defTabSz="914400" rtl="0" eaLnBrk="1" latinLnBrk="0" hangingPunct="1">
              <a:lnSpc>
                <a:spcPct val="11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1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b="1" dirty="0">
                <a:solidFill>
                  <a:schemeClr val="bg1"/>
                </a:solidFill>
              </a:rPr>
              <a:t>How do I add a Delegate or an Approval Delegate?</a:t>
            </a:r>
          </a:p>
        </p:txBody>
      </p:sp>
      <p:sp>
        <p:nvSpPr>
          <p:cNvPr id="6" name="Text Placeholder 7">
            <a:extLst>
              <a:ext uri="{FF2B5EF4-FFF2-40B4-BE49-F238E27FC236}">
                <a16:creationId xmlns:a16="http://schemas.microsoft.com/office/drawing/2014/main" id="{67D5017D-2ABC-07C6-CC96-6BB1CAF6923F}"/>
              </a:ext>
            </a:extLst>
          </p:cNvPr>
          <p:cNvSpPr txBox="1">
            <a:spLocks/>
          </p:cNvSpPr>
          <p:nvPr/>
        </p:nvSpPr>
        <p:spPr>
          <a:xfrm>
            <a:off x="513257" y="4456011"/>
            <a:ext cx="10976639" cy="1947734"/>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dirty="0"/>
              <a:t>Click on the dropdown box by your name.</a:t>
            </a:r>
          </a:p>
          <a:p>
            <a:pPr marL="457200" indent="-457200">
              <a:buFont typeface="+mj-lt"/>
              <a:buAutoNum type="arabicPeriod"/>
            </a:pPr>
            <a:r>
              <a:rPr lang="en-US" dirty="0"/>
              <a:t>Click on Account Settings</a:t>
            </a:r>
          </a:p>
          <a:p>
            <a:pPr marL="457200" indent="-457200">
              <a:buFont typeface="+mj-lt"/>
              <a:buAutoNum type="arabicPeriod"/>
            </a:pPr>
            <a:r>
              <a:rPr lang="en-US" dirty="0"/>
              <a:t>Click on the + button for Add New Delegates or Add Approval Delegate</a:t>
            </a:r>
          </a:p>
          <a:p>
            <a:pPr marL="457200" indent="-457200">
              <a:buFont typeface="+mj-lt"/>
              <a:buAutoNum type="arabicPeriod"/>
            </a:pPr>
            <a:r>
              <a:rPr lang="en-US" dirty="0"/>
              <a:t>Search for the name of the employee to be added and click on their name. Approval Delegates must be assigned a Start Date and End Date.</a:t>
            </a:r>
          </a:p>
        </p:txBody>
      </p:sp>
      <p:pic>
        <p:nvPicPr>
          <p:cNvPr id="9" name="Picture 8">
            <a:extLst>
              <a:ext uri="{FF2B5EF4-FFF2-40B4-BE49-F238E27FC236}">
                <a16:creationId xmlns:a16="http://schemas.microsoft.com/office/drawing/2014/main" id="{5FCF5CD8-7633-E0AB-1D4A-B2C8B3FD8E48}"/>
              </a:ext>
            </a:extLst>
          </p:cNvPr>
          <p:cNvPicPr>
            <a:picLocks noChangeAspect="1"/>
          </p:cNvPicPr>
          <p:nvPr/>
        </p:nvPicPr>
        <p:blipFill>
          <a:blip r:embed="rId2"/>
          <a:stretch>
            <a:fillRect/>
          </a:stretch>
        </p:blipFill>
        <p:spPr>
          <a:xfrm>
            <a:off x="6755972" y="1730756"/>
            <a:ext cx="4733925" cy="3562350"/>
          </a:xfrm>
          <a:prstGeom prst="rect">
            <a:avLst/>
          </a:prstGeom>
        </p:spPr>
      </p:pic>
    </p:spTree>
    <p:extLst>
      <p:ext uri="{BB962C8B-B14F-4D97-AF65-F5344CB8AC3E}">
        <p14:creationId xmlns:p14="http://schemas.microsoft.com/office/powerpoint/2010/main" val="283137567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CE9BB08-23FA-D9C5-F8F7-F97FDDE32EA7}"/>
              </a:ext>
            </a:extLst>
          </p:cNvPr>
          <p:cNvSpPr>
            <a:spLocks noGrp="1"/>
          </p:cNvSpPr>
          <p:nvPr>
            <p:ph type="body" sz="quarter" idx="3"/>
          </p:nvPr>
        </p:nvSpPr>
        <p:spPr>
          <a:xfrm>
            <a:off x="508649" y="6004899"/>
            <a:ext cx="6670363" cy="654908"/>
          </a:xfrm>
        </p:spPr>
        <p:txBody>
          <a:bodyPr>
            <a:normAutofit/>
          </a:bodyPr>
          <a:lstStyle/>
          <a:p>
            <a:r>
              <a:rPr lang="en-US" sz="1600" dirty="0"/>
              <a:t>Source: </a:t>
            </a:r>
            <a:r>
              <a:rPr lang="en-US" sz="1600" dirty="0">
                <a:hlinkClick r:id="rId2"/>
              </a:rPr>
              <a:t>15 Jokes About Accountants (ignitespot.com)</a:t>
            </a:r>
            <a:endParaRPr lang="en-US" sz="1600" dirty="0"/>
          </a:p>
        </p:txBody>
      </p:sp>
      <p:pic>
        <p:nvPicPr>
          <p:cNvPr id="8" name="Picture 7">
            <a:extLst>
              <a:ext uri="{FF2B5EF4-FFF2-40B4-BE49-F238E27FC236}">
                <a16:creationId xmlns:a16="http://schemas.microsoft.com/office/drawing/2014/main" id="{2F60E44A-6E2C-E1F4-B40B-056EF99C2DDB}"/>
              </a:ext>
            </a:extLst>
          </p:cNvPr>
          <p:cNvPicPr>
            <a:picLocks noChangeAspect="1"/>
          </p:cNvPicPr>
          <p:nvPr/>
        </p:nvPicPr>
        <p:blipFill>
          <a:blip r:embed="rId3"/>
          <a:stretch>
            <a:fillRect/>
          </a:stretch>
        </p:blipFill>
        <p:spPr>
          <a:xfrm>
            <a:off x="2327511" y="744237"/>
            <a:ext cx="7094785" cy="5260662"/>
          </a:xfrm>
          <a:prstGeom prst="rect">
            <a:avLst/>
          </a:prstGeom>
        </p:spPr>
      </p:pic>
    </p:spTree>
    <p:extLst>
      <p:ext uri="{BB962C8B-B14F-4D97-AF65-F5344CB8AC3E}">
        <p14:creationId xmlns:p14="http://schemas.microsoft.com/office/powerpoint/2010/main" val="79867306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3259" y="699824"/>
            <a:ext cx="11165481" cy="810924"/>
          </a:xfrm>
        </p:spPr>
        <p:txBody>
          <a:bodyPr vert="horz" lIns="91440" tIns="45720" rIns="91440" bIns="45720" rtlCol="0" anchor="t">
            <a:normAutofit fontScale="90000"/>
          </a:bodyPr>
          <a:lstStyle/>
          <a:p>
            <a:r>
              <a:rPr lang="en-US" sz="5400" dirty="0"/>
              <a:t>Chrome River</a:t>
            </a:r>
          </a:p>
        </p:txBody>
      </p:sp>
      <p:sp>
        <p:nvSpPr>
          <p:cNvPr id="5" name="Text Placeholder 4">
            <a:extLst>
              <a:ext uri="{FF2B5EF4-FFF2-40B4-BE49-F238E27FC236}">
                <a16:creationId xmlns:a16="http://schemas.microsoft.com/office/drawing/2014/main" id="{05BC707D-00ED-577E-BB46-9DBEC1E0904D}"/>
              </a:ext>
            </a:extLst>
          </p:cNvPr>
          <p:cNvSpPr>
            <a:spLocks noGrp="1"/>
          </p:cNvSpPr>
          <p:nvPr>
            <p:ph type="body" idx="1"/>
          </p:nvPr>
        </p:nvSpPr>
        <p:spPr>
          <a:xfrm>
            <a:off x="517869" y="1560443"/>
            <a:ext cx="4859201" cy="598590"/>
          </a:xfrm>
          <a:solidFill>
            <a:schemeClr val="tx1"/>
          </a:solidFill>
        </p:spPr>
        <p:txBody>
          <a:bodyPr>
            <a:normAutofit fontScale="77500" lnSpcReduction="20000"/>
          </a:bodyPr>
          <a:lstStyle/>
          <a:p>
            <a:r>
              <a:rPr lang="en-US" b="1" dirty="0">
                <a:solidFill>
                  <a:schemeClr val="bg1"/>
                </a:solidFill>
              </a:rPr>
              <a:t>How do I create an expense report at the beginning of each month?</a:t>
            </a:r>
          </a:p>
        </p:txBody>
      </p:sp>
      <p:sp>
        <p:nvSpPr>
          <p:cNvPr id="8" name="Text Placeholder 7">
            <a:extLst>
              <a:ext uri="{FF2B5EF4-FFF2-40B4-BE49-F238E27FC236}">
                <a16:creationId xmlns:a16="http://schemas.microsoft.com/office/drawing/2014/main" id="{A850DDBC-CDAA-EA6E-CB46-15CDB87F6097}"/>
              </a:ext>
            </a:extLst>
          </p:cNvPr>
          <p:cNvSpPr>
            <a:spLocks noGrp="1"/>
          </p:cNvSpPr>
          <p:nvPr>
            <p:ph sz="quarter" idx="4"/>
          </p:nvPr>
        </p:nvSpPr>
        <p:spPr>
          <a:xfrm>
            <a:off x="513260" y="2221948"/>
            <a:ext cx="4859202" cy="4536661"/>
          </a:xfrm>
        </p:spPr>
        <p:txBody>
          <a:bodyPr vert="horz" lIns="91440" tIns="45720" rIns="91440" bIns="45720" rtlCol="0">
            <a:normAutofit fontScale="77500" lnSpcReduction="20000"/>
          </a:bodyPr>
          <a:lstStyle/>
          <a:p>
            <a:pPr marL="457200" indent="-457200">
              <a:buFont typeface="+mj-lt"/>
              <a:buAutoNum type="arabicPeriod"/>
            </a:pPr>
            <a:r>
              <a:rPr lang="en-US" dirty="0"/>
              <a:t>From your dashboard, in the Expenses section, click the +Create</a:t>
            </a:r>
          </a:p>
          <a:p>
            <a:pPr marL="457200" indent="-457200">
              <a:buFont typeface="+mj-lt"/>
              <a:buAutoNum type="arabicPeriod"/>
            </a:pPr>
            <a:r>
              <a:rPr lang="en-US" dirty="0"/>
              <a:t>Fill in the following:</a:t>
            </a:r>
          </a:p>
          <a:p>
            <a:pPr marL="685800" lvl="1" indent="-228600"/>
            <a:r>
              <a:rPr lang="en-US" dirty="0"/>
              <a:t>Assign a report name: </a:t>
            </a:r>
            <a:r>
              <a:rPr lang="en-US" i="1" dirty="0"/>
              <a:t>(e.g., January 2024 Expenses)</a:t>
            </a:r>
          </a:p>
          <a:p>
            <a:pPr marL="685800" lvl="1" indent="-228600"/>
            <a:r>
              <a:rPr lang="en-US" dirty="0"/>
              <a:t>Enter State &amp; End Date Range </a:t>
            </a:r>
            <a:r>
              <a:rPr lang="en-US" i="1" dirty="0"/>
              <a:t>(e.g., 01/01/24 – 01/31/24)</a:t>
            </a:r>
            <a:endParaRPr lang="en-US" dirty="0"/>
          </a:p>
          <a:p>
            <a:pPr marL="685800" lvl="1" indent="-228600"/>
            <a:r>
              <a:rPr lang="en-US" dirty="0"/>
              <a:t>Enter Trip Departure &amp; Return Time </a:t>
            </a:r>
            <a:r>
              <a:rPr lang="en-US" i="1" dirty="0"/>
              <a:t>(if entering expenses for the entire month, use your normal work hours e.g., 8:00 AM &amp; 5:00 PM)</a:t>
            </a:r>
          </a:p>
          <a:p>
            <a:pPr marL="685800" lvl="1" indent="-228600"/>
            <a:r>
              <a:rPr lang="en-US" dirty="0"/>
              <a:t>Business Purpose: use a generic name for the report cover purpose </a:t>
            </a:r>
            <a:r>
              <a:rPr lang="en-US" i="1" dirty="0"/>
              <a:t>(e.g., January Expenses)</a:t>
            </a:r>
            <a:endParaRPr lang="en-US" dirty="0"/>
          </a:p>
          <a:p>
            <a:pPr marL="685800" lvl="1" indent="-228600"/>
            <a:r>
              <a:rPr lang="en-US" dirty="0"/>
              <a:t>Report Type = Employee Reimbursement Report</a:t>
            </a:r>
          </a:p>
          <a:p>
            <a:pPr marL="685800" lvl="1" indent="-228600"/>
            <a:r>
              <a:rPr lang="en-US" dirty="0"/>
              <a:t>Your expense report – draft is available in the Chrome River dashboard.</a:t>
            </a:r>
          </a:p>
          <a:p>
            <a:pPr marL="685800" lvl="1" indent="-228600"/>
            <a:r>
              <a:rPr lang="en-US" dirty="0"/>
              <a:t>As you incur allowable expense, open the draft and use the + button to add reimbursement items </a:t>
            </a:r>
            <a:r>
              <a:rPr lang="en-US" i="1" dirty="0"/>
              <a:t>(e.g., mileage, conference expenses, etc.)</a:t>
            </a:r>
            <a:endParaRPr lang="en-US" dirty="0"/>
          </a:p>
          <a:p>
            <a:pPr marL="685800" lvl="1" indent="-228600"/>
            <a:r>
              <a:rPr lang="en-US" dirty="0"/>
              <a:t>At the end of the month, submit your expense report.</a:t>
            </a:r>
          </a:p>
        </p:txBody>
      </p:sp>
      <p:pic>
        <p:nvPicPr>
          <p:cNvPr id="7" name="Picture 6">
            <a:extLst>
              <a:ext uri="{FF2B5EF4-FFF2-40B4-BE49-F238E27FC236}">
                <a16:creationId xmlns:a16="http://schemas.microsoft.com/office/drawing/2014/main" id="{A08E2836-167F-FEC4-C892-5D4F939F3843}"/>
              </a:ext>
            </a:extLst>
          </p:cNvPr>
          <p:cNvPicPr>
            <a:picLocks noChangeAspect="1"/>
          </p:cNvPicPr>
          <p:nvPr/>
        </p:nvPicPr>
        <p:blipFill>
          <a:blip r:embed="rId2"/>
          <a:stretch>
            <a:fillRect/>
          </a:stretch>
        </p:blipFill>
        <p:spPr>
          <a:xfrm>
            <a:off x="5576725" y="1451113"/>
            <a:ext cx="6106625" cy="1182387"/>
          </a:xfrm>
          <a:prstGeom prst="rect">
            <a:avLst/>
          </a:prstGeom>
        </p:spPr>
      </p:pic>
      <p:pic>
        <p:nvPicPr>
          <p:cNvPr id="11" name="Picture 10">
            <a:extLst>
              <a:ext uri="{FF2B5EF4-FFF2-40B4-BE49-F238E27FC236}">
                <a16:creationId xmlns:a16="http://schemas.microsoft.com/office/drawing/2014/main" id="{F69A0032-392B-7687-8DDA-001362FFC95C}"/>
              </a:ext>
            </a:extLst>
          </p:cNvPr>
          <p:cNvPicPr>
            <a:picLocks noChangeAspect="1"/>
          </p:cNvPicPr>
          <p:nvPr/>
        </p:nvPicPr>
        <p:blipFill>
          <a:blip r:embed="rId3"/>
          <a:stretch>
            <a:fillRect/>
          </a:stretch>
        </p:blipFill>
        <p:spPr>
          <a:xfrm>
            <a:off x="5576725" y="2753943"/>
            <a:ext cx="6102016" cy="3764850"/>
          </a:xfrm>
          <a:prstGeom prst="rect">
            <a:avLst/>
          </a:prstGeom>
        </p:spPr>
      </p:pic>
    </p:spTree>
    <p:extLst>
      <p:ext uri="{BB962C8B-B14F-4D97-AF65-F5344CB8AC3E}">
        <p14:creationId xmlns:p14="http://schemas.microsoft.com/office/powerpoint/2010/main" val="116042291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3259" y="749519"/>
            <a:ext cx="11165481" cy="1073056"/>
          </a:xfrm>
        </p:spPr>
        <p:txBody>
          <a:bodyPr vert="horz" lIns="91440" tIns="45720" rIns="91440" bIns="45720" rtlCol="0" anchor="t">
            <a:normAutofit/>
          </a:bodyPr>
          <a:lstStyle/>
          <a:p>
            <a:r>
              <a:rPr lang="en-US" sz="5400" dirty="0"/>
              <a:t>Chrome River</a:t>
            </a:r>
          </a:p>
        </p:txBody>
      </p:sp>
      <p:sp>
        <p:nvSpPr>
          <p:cNvPr id="5" name="Text Placeholder 4">
            <a:extLst>
              <a:ext uri="{FF2B5EF4-FFF2-40B4-BE49-F238E27FC236}">
                <a16:creationId xmlns:a16="http://schemas.microsoft.com/office/drawing/2014/main" id="{05BC707D-00ED-577E-BB46-9DBEC1E0904D}"/>
              </a:ext>
            </a:extLst>
          </p:cNvPr>
          <p:cNvSpPr>
            <a:spLocks noGrp="1"/>
          </p:cNvSpPr>
          <p:nvPr>
            <p:ph type="body" idx="1"/>
          </p:nvPr>
        </p:nvSpPr>
        <p:spPr>
          <a:xfrm>
            <a:off x="517869" y="1709529"/>
            <a:ext cx="5759311" cy="351922"/>
          </a:xfrm>
          <a:solidFill>
            <a:schemeClr val="tx1"/>
          </a:solidFill>
        </p:spPr>
        <p:txBody>
          <a:bodyPr>
            <a:normAutofit fontScale="77500" lnSpcReduction="20000"/>
          </a:bodyPr>
          <a:lstStyle/>
          <a:p>
            <a:r>
              <a:rPr lang="en-US" b="1" dirty="0">
                <a:solidFill>
                  <a:schemeClr val="bg1"/>
                </a:solidFill>
              </a:rPr>
              <a:t>Adding Allowable Expenses</a:t>
            </a:r>
          </a:p>
        </p:txBody>
      </p:sp>
      <p:pic>
        <p:nvPicPr>
          <p:cNvPr id="7" name="Picture 6">
            <a:extLst>
              <a:ext uri="{FF2B5EF4-FFF2-40B4-BE49-F238E27FC236}">
                <a16:creationId xmlns:a16="http://schemas.microsoft.com/office/drawing/2014/main" id="{FF73027A-0967-EC70-C498-DE0012E78C9C}"/>
              </a:ext>
            </a:extLst>
          </p:cNvPr>
          <p:cNvPicPr>
            <a:picLocks noChangeAspect="1"/>
          </p:cNvPicPr>
          <p:nvPr/>
        </p:nvPicPr>
        <p:blipFill rotWithShape="1">
          <a:blip r:embed="rId2"/>
          <a:srcRect l="31005" b="34840"/>
          <a:stretch/>
        </p:blipFill>
        <p:spPr>
          <a:xfrm>
            <a:off x="6362023" y="2221948"/>
            <a:ext cx="5316717" cy="2365514"/>
          </a:xfrm>
          <a:prstGeom prst="rect">
            <a:avLst/>
          </a:prstGeom>
        </p:spPr>
      </p:pic>
      <p:sp>
        <p:nvSpPr>
          <p:cNvPr id="8" name="Text Placeholder 7">
            <a:extLst>
              <a:ext uri="{FF2B5EF4-FFF2-40B4-BE49-F238E27FC236}">
                <a16:creationId xmlns:a16="http://schemas.microsoft.com/office/drawing/2014/main" id="{A850DDBC-CDAA-EA6E-CB46-15CDB87F6097}"/>
              </a:ext>
            </a:extLst>
          </p:cNvPr>
          <p:cNvSpPr>
            <a:spLocks noGrp="1"/>
          </p:cNvSpPr>
          <p:nvPr>
            <p:ph sz="quarter" idx="4"/>
          </p:nvPr>
        </p:nvSpPr>
        <p:spPr>
          <a:xfrm>
            <a:off x="534114" y="5148471"/>
            <a:ext cx="11144626" cy="1493845"/>
          </a:xfrm>
        </p:spPr>
        <p:txBody>
          <a:bodyPr vert="horz" lIns="91440" tIns="45720" rIns="91440" bIns="45720" rtlCol="0">
            <a:normAutofit/>
          </a:bodyPr>
          <a:lstStyle/>
          <a:p>
            <a:pPr marL="457200" indent="-457200">
              <a:buFont typeface="Wingdings" panose="05000000000000000000" pitchFamily="2" charset="2"/>
              <a:buChar char="v"/>
            </a:pPr>
            <a:r>
              <a:rPr lang="en-US" dirty="0"/>
              <a:t>Round trip mileage in the same day? Click the “Return to Start” button to save time searching for the return destination.</a:t>
            </a:r>
          </a:p>
          <a:p>
            <a:pPr marL="457200" indent="-457200">
              <a:buFont typeface="Wingdings" panose="05000000000000000000" pitchFamily="2" charset="2"/>
              <a:buChar char="v"/>
            </a:pPr>
            <a:r>
              <a:rPr lang="en-US" dirty="0"/>
              <a:t>Traveling to multiple locations in one day? Click the “Add Destination” button.</a:t>
            </a:r>
          </a:p>
        </p:txBody>
      </p:sp>
      <p:sp>
        <p:nvSpPr>
          <p:cNvPr id="10" name="Text Placeholder 4">
            <a:extLst>
              <a:ext uri="{FF2B5EF4-FFF2-40B4-BE49-F238E27FC236}">
                <a16:creationId xmlns:a16="http://schemas.microsoft.com/office/drawing/2014/main" id="{4C7A09E2-6E84-5288-504C-F0405645D89E}"/>
              </a:ext>
            </a:extLst>
          </p:cNvPr>
          <p:cNvSpPr txBox="1">
            <a:spLocks/>
          </p:cNvSpPr>
          <p:nvPr/>
        </p:nvSpPr>
        <p:spPr>
          <a:xfrm>
            <a:off x="534114" y="4731931"/>
            <a:ext cx="5759311" cy="351922"/>
          </a:xfrm>
          <a:prstGeom prst="rect">
            <a:avLst/>
          </a:prstGeom>
          <a:solidFill>
            <a:schemeClr val="tx1"/>
          </a:solidFill>
        </p:spPr>
        <p:txBody>
          <a:bodyPr vert="horz" lIns="91440" tIns="45720" rIns="91440" bIns="45720" rtlCol="0" anchor="b">
            <a:normAutofit fontScale="77500" lnSpcReduction="20000"/>
          </a:bodyPr>
          <a:lstStyle>
            <a:lvl1pPr marL="0" indent="0" algn="l" defTabSz="914400" rtl="0" eaLnBrk="1" latinLnBrk="0" hangingPunct="1">
              <a:lnSpc>
                <a:spcPct val="110000"/>
              </a:lnSpc>
              <a:spcBef>
                <a:spcPts val="1000"/>
              </a:spcBef>
              <a:buFont typeface="Arial" panose="020B0604020202020204" pitchFamily="34" charset="0"/>
              <a:buNone/>
              <a:defRPr sz="2200" b="0" i="1" kern="1200">
                <a:solidFill>
                  <a:schemeClr val="tx1"/>
                </a:solidFill>
                <a:latin typeface="+mn-lt"/>
                <a:ea typeface="+mn-ea"/>
                <a:cs typeface="+mn-cs"/>
              </a:defRPr>
            </a:lvl1pPr>
            <a:lvl2pPr marL="457200" indent="0" algn="l" defTabSz="914400" rtl="0" eaLnBrk="1" latinLnBrk="0" hangingPunct="1">
              <a:lnSpc>
                <a:spcPct val="11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1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b="1" dirty="0">
                <a:solidFill>
                  <a:schemeClr val="bg1"/>
                </a:solidFill>
              </a:rPr>
              <a:t>Tips for recording mileage:</a:t>
            </a:r>
          </a:p>
        </p:txBody>
      </p:sp>
      <p:sp>
        <p:nvSpPr>
          <p:cNvPr id="11" name="Text Placeholder 7">
            <a:extLst>
              <a:ext uri="{FF2B5EF4-FFF2-40B4-BE49-F238E27FC236}">
                <a16:creationId xmlns:a16="http://schemas.microsoft.com/office/drawing/2014/main" id="{33CB4CBB-2029-1715-30F4-E7EE1C1F4AF1}"/>
              </a:ext>
            </a:extLst>
          </p:cNvPr>
          <p:cNvSpPr txBox="1">
            <a:spLocks/>
          </p:cNvSpPr>
          <p:nvPr/>
        </p:nvSpPr>
        <p:spPr>
          <a:xfrm>
            <a:off x="513259" y="2213934"/>
            <a:ext cx="5890856" cy="2365514"/>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dirty="0"/>
              <a:t>From the dashboard, click on Drafts and select the report.</a:t>
            </a:r>
          </a:p>
          <a:p>
            <a:pPr marL="457200" indent="-457200">
              <a:buFont typeface="+mj-lt"/>
              <a:buAutoNum type="arabicPeriod"/>
            </a:pPr>
            <a:r>
              <a:rPr lang="en-US" dirty="0"/>
              <a:t>Click the Open button</a:t>
            </a:r>
          </a:p>
          <a:p>
            <a:pPr marL="457200" indent="-457200">
              <a:buFont typeface="+mj-lt"/>
              <a:buAutoNum type="arabicPeriod"/>
            </a:pPr>
            <a:r>
              <a:rPr lang="en-US" dirty="0"/>
              <a:t>Click the + button to begin adding expenses.</a:t>
            </a:r>
          </a:p>
          <a:p>
            <a:pPr marL="457200" indent="-457200">
              <a:buFont typeface="+mj-lt"/>
              <a:buAutoNum type="arabicPeriod"/>
            </a:pPr>
            <a:r>
              <a:rPr lang="en-US" dirty="0"/>
              <a:t>Select the appropriate for each expense type.</a:t>
            </a:r>
          </a:p>
        </p:txBody>
      </p:sp>
    </p:spTree>
    <p:extLst>
      <p:ext uri="{BB962C8B-B14F-4D97-AF65-F5344CB8AC3E}">
        <p14:creationId xmlns:p14="http://schemas.microsoft.com/office/powerpoint/2010/main" val="280553881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3259" y="749519"/>
            <a:ext cx="11165481" cy="1073056"/>
          </a:xfrm>
        </p:spPr>
        <p:txBody>
          <a:bodyPr vert="horz" lIns="91440" tIns="45720" rIns="91440" bIns="45720" rtlCol="0" anchor="t">
            <a:normAutofit/>
          </a:bodyPr>
          <a:lstStyle/>
          <a:p>
            <a:r>
              <a:rPr lang="en-US" sz="5400" dirty="0"/>
              <a:t>Chrome River</a:t>
            </a:r>
          </a:p>
        </p:txBody>
      </p:sp>
      <p:sp>
        <p:nvSpPr>
          <p:cNvPr id="5" name="Text Placeholder 4">
            <a:extLst>
              <a:ext uri="{FF2B5EF4-FFF2-40B4-BE49-F238E27FC236}">
                <a16:creationId xmlns:a16="http://schemas.microsoft.com/office/drawing/2014/main" id="{05BC707D-00ED-577E-BB46-9DBEC1E0904D}"/>
              </a:ext>
            </a:extLst>
          </p:cNvPr>
          <p:cNvSpPr>
            <a:spLocks noGrp="1"/>
          </p:cNvSpPr>
          <p:nvPr>
            <p:ph type="body" idx="1"/>
          </p:nvPr>
        </p:nvSpPr>
        <p:spPr>
          <a:xfrm>
            <a:off x="517869" y="1709529"/>
            <a:ext cx="5759311" cy="351922"/>
          </a:xfrm>
          <a:solidFill>
            <a:schemeClr val="tx1"/>
          </a:solidFill>
        </p:spPr>
        <p:txBody>
          <a:bodyPr>
            <a:normAutofit fontScale="77500" lnSpcReduction="20000"/>
          </a:bodyPr>
          <a:lstStyle/>
          <a:p>
            <a:r>
              <a:rPr lang="en-US" b="1" dirty="0">
                <a:solidFill>
                  <a:schemeClr val="bg1"/>
                </a:solidFill>
              </a:rPr>
              <a:t>Required Documentation for Allowable Expenses</a:t>
            </a:r>
          </a:p>
        </p:txBody>
      </p:sp>
      <p:sp>
        <p:nvSpPr>
          <p:cNvPr id="11" name="Text Placeholder 7">
            <a:extLst>
              <a:ext uri="{FF2B5EF4-FFF2-40B4-BE49-F238E27FC236}">
                <a16:creationId xmlns:a16="http://schemas.microsoft.com/office/drawing/2014/main" id="{33CB4CBB-2029-1715-30F4-E7EE1C1F4AF1}"/>
              </a:ext>
            </a:extLst>
          </p:cNvPr>
          <p:cNvSpPr txBox="1">
            <a:spLocks/>
          </p:cNvSpPr>
          <p:nvPr/>
        </p:nvSpPr>
        <p:spPr>
          <a:xfrm>
            <a:off x="513259" y="2213933"/>
            <a:ext cx="5890856" cy="4415739"/>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u="sng" dirty="0"/>
              <a:t>Expense Report Summary:</a:t>
            </a:r>
          </a:p>
          <a:p>
            <a:pPr marL="457200" indent="-457200">
              <a:buFont typeface="+mj-lt"/>
              <a:buAutoNum type="arabicPeriod"/>
            </a:pPr>
            <a:r>
              <a:rPr lang="en-US" b="1" u="sng" dirty="0"/>
              <a:t>Conference Agenda</a:t>
            </a:r>
            <a:r>
              <a:rPr lang="en-US" dirty="0"/>
              <a:t> – click the “Add Attachments” button on the first page of your expense report.</a:t>
            </a:r>
          </a:p>
          <a:p>
            <a:pPr marL="457200" indent="-457200">
              <a:spcAft>
                <a:spcPts val="1200"/>
              </a:spcAft>
              <a:buFont typeface="+mj-lt"/>
              <a:buAutoNum type="arabicPeriod"/>
            </a:pPr>
            <a:r>
              <a:rPr lang="en-US" b="1" u="sng" dirty="0"/>
              <a:t>ATR</a:t>
            </a:r>
            <a:r>
              <a:rPr lang="en-US" dirty="0"/>
              <a:t> – click the “Add Attachments” button on the first page of your expense report. </a:t>
            </a:r>
          </a:p>
          <a:p>
            <a:r>
              <a:rPr lang="en-US" i="1" dirty="0"/>
              <a:t>Failure to add the required conference agenda or ATR will result in the expense report being returned to the employee to add the documents, which will delay the process to issue reimbursement to the employee.</a:t>
            </a:r>
          </a:p>
        </p:txBody>
      </p:sp>
      <p:pic>
        <p:nvPicPr>
          <p:cNvPr id="4" name="Picture 3">
            <a:extLst>
              <a:ext uri="{FF2B5EF4-FFF2-40B4-BE49-F238E27FC236}">
                <a16:creationId xmlns:a16="http://schemas.microsoft.com/office/drawing/2014/main" id="{02A28DA4-4037-B21A-C58E-CA685C16BAA2}"/>
              </a:ext>
            </a:extLst>
          </p:cNvPr>
          <p:cNvPicPr>
            <a:picLocks noChangeAspect="1"/>
          </p:cNvPicPr>
          <p:nvPr/>
        </p:nvPicPr>
        <p:blipFill>
          <a:blip r:embed="rId2"/>
          <a:stretch>
            <a:fillRect/>
          </a:stretch>
        </p:blipFill>
        <p:spPr>
          <a:xfrm>
            <a:off x="6600108" y="1709529"/>
            <a:ext cx="5083242" cy="4920143"/>
          </a:xfrm>
          <a:prstGeom prst="rect">
            <a:avLst/>
          </a:prstGeom>
        </p:spPr>
      </p:pic>
    </p:spTree>
    <p:extLst>
      <p:ext uri="{BB962C8B-B14F-4D97-AF65-F5344CB8AC3E}">
        <p14:creationId xmlns:p14="http://schemas.microsoft.com/office/powerpoint/2010/main" val="391929249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3259" y="749519"/>
            <a:ext cx="11165481" cy="1073056"/>
          </a:xfrm>
        </p:spPr>
        <p:txBody>
          <a:bodyPr vert="horz" lIns="91440" tIns="45720" rIns="91440" bIns="45720" rtlCol="0" anchor="t">
            <a:normAutofit/>
          </a:bodyPr>
          <a:lstStyle/>
          <a:p>
            <a:r>
              <a:rPr lang="en-US" sz="5400" dirty="0"/>
              <a:t>Chrome River</a:t>
            </a:r>
          </a:p>
        </p:txBody>
      </p:sp>
      <p:sp>
        <p:nvSpPr>
          <p:cNvPr id="5" name="Text Placeholder 4">
            <a:extLst>
              <a:ext uri="{FF2B5EF4-FFF2-40B4-BE49-F238E27FC236}">
                <a16:creationId xmlns:a16="http://schemas.microsoft.com/office/drawing/2014/main" id="{05BC707D-00ED-577E-BB46-9DBEC1E0904D}"/>
              </a:ext>
            </a:extLst>
          </p:cNvPr>
          <p:cNvSpPr>
            <a:spLocks noGrp="1"/>
          </p:cNvSpPr>
          <p:nvPr>
            <p:ph type="body" idx="1"/>
          </p:nvPr>
        </p:nvSpPr>
        <p:spPr>
          <a:xfrm>
            <a:off x="517869" y="1709529"/>
            <a:ext cx="5759311" cy="351922"/>
          </a:xfrm>
          <a:solidFill>
            <a:schemeClr val="tx1"/>
          </a:solidFill>
        </p:spPr>
        <p:txBody>
          <a:bodyPr>
            <a:normAutofit fontScale="77500" lnSpcReduction="20000"/>
          </a:bodyPr>
          <a:lstStyle/>
          <a:p>
            <a:r>
              <a:rPr lang="en-US" b="1" dirty="0">
                <a:solidFill>
                  <a:schemeClr val="bg1"/>
                </a:solidFill>
              </a:rPr>
              <a:t>Required Documentation for Allowable Expenses</a:t>
            </a:r>
          </a:p>
        </p:txBody>
      </p:sp>
      <p:pic>
        <p:nvPicPr>
          <p:cNvPr id="7" name="Picture 6">
            <a:extLst>
              <a:ext uri="{FF2B5EF4-FFF2-40B4-BE49-F238E27FC236}">
                <a16:creationId xmlns:a16="http://schemas.microsoft.com/office/drawing/2014/main" id="{FF73027A-0967-EC70-C498-DE0012E78C9C}"/>
              </a:ext>
            </a:extLst>
          </p:cNvPr>
          <p:cNvPicPr>
            <a:picLocks noChangeAspect="1"/>
          </p:cNvPicPr>
          <p:nvPr/>
        </p:nvPicPr>
        <p:blipFill rotWithShape="1">
          <a:blip r:embed="rId2"/>
          <a:srcRect l="31005" b="34840"/>
          <a:stretch/>
        </p:blipFill>
        <p:spPr>
          <a:xfrm>
            <a:off x="6446536" y="1709529"/>
            <a:ext cx="5316717" cy="2365514"/>
          </a:xfrm>
          <a:prstGeom prst="rect">
            <a:avLst/>
          </a:prstGeom>
        </p:spPr>
      </p:pic>
      <p:sp>
        <p:nvSpPr>
          <p:cNvPr id="11" name="Text Placeholder 7">
            <a:extLst>
              <a:ext uri="{FF2B5EF4-FFF2-40B4-BE49-F238E27FC236}">
                <a16:creationId xmlns:a16="http://schemas.microsoft.com/office/drawing/2014/main" id="{33CB4CBB-2029-1715-30F4-E7EE1C1F4AF1}"/>
              </a:ext>
            </a:extLst>
          </p:cNvPr>
          <p:cNvSpPr txBox="1">
            <a:spLocks/>
          </p:cNvSpPr>
          <p:nvPr/>
        </p:nvSpPr>
        <p:spPr>
          <a:xfrm>
            <a:off x="513259" y="2213933"/>
            <a:ext cx="5890856" cy="3389913"/>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u="sng" dirty="0"/>
              <a:t>Each Separate Expense:</a:t>
            </a:r>
          </a:p>
          <a:p>
            <a:pPr marL="457200" indent="-457200">
              <a:buFont typeface="+mj-lt"/>
              <a:buAutoNum type="arabicPeriod"/>
            </a:pPr>
            <a:r>
              <a:rPr lang="en-US" b="1" u="sng" dirty="0"/>
              <a:t>Travel-Related Itemized Receipts</a:t>
            </a:r>
            <a:r>
              <a:rPr lang="en-US" dirty="0"/>
              <a:t> – for approved overnight trips </a:t>
            </a:r>
            <a:r>
              <a:rPr lang="en-US" i="1" dirty="0"/>
              <a:t>(meals not provided by the conference, air fare, baggage fees, hotels, rental car, taxi/rideshare).</a:t>
            </a:r>
          </a:p>
          <a:p>
            <a:pPr marL="457200" indent="-457200">
              <a:buFont typeface="+mj-lt"/>
              <a:buAutoNum type="arabicPeriod"/>
            </a:pPr>
            <a:r>
              <a:rPr lang="en-US" b="1" u="sng" dirty="0"/>
              <a:t>Other Itemized Receipts</a:t>
            </a:r>
            <a:r>
              <a:rPr lang="en-US" dirty="0"/>
              <a:t> – for supplies, professional membership dues, conference fees, business meals </a:t>
            </a:r>
            <a:r>
              <a:rPr lang="en-US" i="1" dirty="0"/>
              <a:t>(agenda &amp; list of attendees is required for business meals)</a:t>
            </a:r>
            <a:r>
              <a:rPr lang="en-US" dirty="0"/>
              <a:t>.</a:t>
            </a:r>
            <a:endParaRPr lang="en-US" b="1" u="sng" dirty="0"/>
          </a:p>
        </p:txBody>
      </p:sp>
      <p:sp>
        <p:nvSpPr>
          <p:cNvPr id="3" name="Text Placeholder 7">
            <a:extLst>
              <a:ext uri="{FF2B5EF4-FFF2-40B4-BE49-F238E27FC236}">
                <a16:creationId xmlns:a16="http://schemas.microsoft.com/office/drawing/2014/main" id="{E106228B-8332-7ABE-E392-BC2EC710F266}"/>
              </a:ext>
            </a:extLst>
          </p:cNvPr>
          <p:cNvSpPr txBox="1">
            <a:spLocks/>
          </p:cNvSpPr>
          <p:nvPr/>
        </p:nvSpPr>
        <p:spPr>
          <a:xfrm>
            <a:off x="6671142" y="4149297"/>
            <a:ext cx="4867504" cy="1530052"/>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Wingdings" panose="05000000000000000000" pitchFamily="2" charset="2"/>
              <a:buChar char="v"/>
            </a:pPr>
            <a:r>
              <a:rPr lang="en-US" dirty="0"/>
              <a:t>Select the tile related to the type of expense.</a:t>
            </a:r>
          </a:p>
          <a:p>
            <a:pPr marL="342900" indent="-342900">
              <a:buFont typeface="Wingdings" panose="05000000000000000000" pitchFamily="2" charset="2"/>
              <a:buChar char="v"/>
            </a:pPr>
            <a:r>
              <a:rPr lang="en-US" dirty="0"/>
              <a:t>Add the details for the expense.</a:t>
            </a:r>
          </a:p>
          <a:p>
            <a:pPr marL="342900" indent="-342900">
              <a:buFont typeface="Wingdings" panose="05000000000000000000" pitchFamily="2" charset="2"/>
              <a:buChar char="v"/>
            </a:pPr>
            <a:r>
              <a:rPr lang="en-US" dirty="0"/>
              <a:t>Click the “Add Attachments” button to add the itemized receipt. If applicable for business meals, attach the agenda and list of attendees.</a:t>
            </a:r>
          </a:p>
        </p:txBody>
      </p:sp>
      <p:sp>
        <p:nvSpPr>
          <p:cNvPr id="8" name="TextBox 7">
            <a:extLst>
              <a:ext uri="{FF2B5EF4-FFF2-40B4-BE49-F238E27FC236}">
                <a16:creationId xmlns:a16="http://schemas.microsoft.com/office/drawing/2014/main" id="{67859511-6E14-F75D-81DF-296B124FB56F}"/>
              </a:ext>
            </a:extLst>
          </p:cNvPr>
          <p:cNvSpPr txBox="1"/>
          <p:nvPr/>
        </p:nvSpPr>
        <p:spPr>
          <a:xfrm>
            <a:off x="513259" y="6002348"/>
            <a:ext cx="11249994" cy="584775"/>
          </a:xfrm>
          <a:prstGeom prst="rect">
            <a:avLst/>
          </a:prstGeom>
          <a:noFill/>
        </p:spPr>
        <p:txBody>
          <a:bodyPr wrap="square">
            <a:spAutoFit/>
          </a:bodyPr>
          <a:lstStyle/>
          <a:p>
            <a:r>
              <a:rPr lang="en-US" sz="1600" i="1" dirty="0"/>
              <a:t>Note:  Failure to add the required itemized receipts and documentation will result in the expense report being returned to the employee to add the documents, which will delay the process to issue reimbursement to the employee.</a:t>
            </a:r>
          </a:p>
        </p:txBody>
      </p:sp>
    </p:spTree>
    <p:extLst>
      <p:ext uri="{BB962C8B-B14F-4D97-AF65-F5344CB8AC3E}">
        <p14:creationId xmlns:p14="http://schemas.microsoft.com/office/powerpoint/2010/main" val="97674820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3259" y="749519"/>
            <a:ext cx="11165481" cy="1073056"/>
          </a:xfrm>
        </p:spPr>
        <p:txBody>
          <a:bodyPr vert="horz" lIns="91440" tIns="45720" rIns="91440" bIns="45720" rtlCol="0" anchor="t">
            <a:normAutofit/>
          </a:bodyPr>
          <a:lstStyle/>
          <a:p>
            <a:r>
              <a:rPr lang="en-US" sz="5400" dirty="0"/>
              <a:t>Chrome River</a:t>
            </a:r>
          </a:p>
        </p:txBody>
      </p:sp>
      <p:sp>
        <p:nvSpPr>
          <p:cNvPr id="8" name="Text Placeholder 7">
            <a:extLst>
              <a:ext uri="{FF2B5EF4-FFF2-40B4-BE49-F238E27FC236}">
                <a16:creationId xmlns:a16="http://schemas.microsoft.com/office/drawing/2014/main" id="{A850DDBC-CDAA-EA6E-CB46-15CDB87F6097}"/>
              </a:ext>
            </a:extLst>
          </p:cNvPr>
          <p:cNvSpPr>
            <a:spLocks noGrp="1"/>
          </p:cNvSpPr>
          <p:nvPr>
            <p:ph sz="quarter" idx="4"/>
          </p:nvPr>
        </p:nvSpPr>
        <p:spPr>
          <a:xfrm>
            <a:off x="534114" y="2345636"/>
            <a:ext cx="5759311" cy="4164494"/>
          </a:xfrm>
        </p:spPr>
        <p:txBody>
          <a:bodyPr vert="horz" lIns="91440" tIns="45720" rIns="91440" bIns="45720" rtlCol="0">
            <a:normAutofit lnSpcReduction="10000"/>
          </a:bodyPr>
          <a:lstStyle/>
          <a:p>
            <a:r>
              <a:rPr lang="en-US" dirty="0"/>
              <a:t>Not sure where your report is in the approval process?</a:t>
            </a:r>
          </a:p>
          <a:p>
            <a:pPr marL="457200" indent="-457200">
              <a:buFont typeface="Wingdings" panose="05000000000000000000" pitchFamily="2" charset="2"/>
              <a:buChar char="v"/>
            </a:pPr>
            <a:r>
              <a:rPr lang="en-US" dirty="0"/>
              <a:t>Click on the “Submitted” reports on your Dashboard.</a:t>
            </a:r>
          </a:p>
          <a:p>
            <a:pPr marL="457200" indent="-457200">
              <a:buFont typeface="Wingdings" panose="05000000000000000000" pitchFamily="2" charset="2"/>
              <a:buChar char="v"/>
            </a:pPr>
            <a:r>
              <a:rPr lang="en-US" dirty="0"/>
              <a:t>Select the report in question.</a:t>
            </a:r>
          </a:p>
          <a:p>
            <a:pPr marL="457200" indent="-457200">
              <a:buFont typeface="Wingdings" panose="05000000000000000000" pitchFamily="2" charset="2"/>
              <a:buChar char="v"/>
            </a:pPr>
            <a:r>
              <a:rPr lang="en-US" dirty="0"/>
              <a:t>The summary of the report is listed on the first page and includes the prior approvers.</a:t>
            </a:r>
          </a:p>
          <a:p>
            <a:pPr marL="457200" indent="-457200">
              <a:buFont typeface="Wingdings" panose="05000000000000000000" pitchFamily="2" charset="2"/>
              <a:buChar char="v"/>
            </a:pPr>
            <a:r>
              <a:rPr lang="en-US" dirty="0"/>
              <a:t>Need additional detail? click the “Tracking” button. The routing steps are displayed. If all check marks are green, then your expense report is fully approved.</a:t>
            </a:r>
          </a:p>
        </p:txBody>
      </p:sp>
      <p:sp>
        <p:nvSpPr>
          <p:cNvPr id="10" name="Text Placeholder 4">
            <a:extLst>
              <a:ext uri="{FF2B5EF4-FFF2-40B4-BE49-F238E27FC236}">
                <a16:creationId xmlns:a16="http://schemas.microsoft.com/office/drawing/2014/main" id="{4C7A09E2-6E84-5288-504C-F0405645D89E}"/>
              </a:ext>
            </a:extLst>
          </p:cNvPr>
          <p:cNvSpPr txBox="1">
            <a:spLocks/>
          </p:cNvSpPr>
          <p:nvPr/>
        </p:nvSpPr>
        <p:spPr>
          <a:xfrm>
            <a:off x="534114" y="1822575"/>
            <a:ext cx="5759311" cy="351922"/>
          </a:xfrm>
          <a:prstGeom prst="rect">
            <a:avLst/>
          </a:prstGeom>
          <a:solidFill>
            <a:schemeClr val="tx1"/>
          </a:solidFill>
        </p:spPr>
        <p:txBody>
          <a:bodyPr vert="horz" lIns="91440" tIns="45720" rIns="91440" bIns="45720" rtlCol="0" anchor="b">
            <a:normAutofit fontScale="77500" lnSpcReduction="20000"/>
          </a:bodyPr>
          <a:lstStyle>
            <a:lvl1pPr marL="0" indent="0" algn="l" defTabSz="914400" rtl="0" eaLnBrk="1" latinLnBrk="0" hangingPunct="1">
              <a:lnSpc>
                <a:spcPct val="110000"/>
              </a:lnSpc>
              <a:spcBef>
                <a:spcPts val="1000"/>
              </a:spcBef>
              <a:buFont typeface="Arial" panose="020B0604020202020204" pitchFamily="34" charset="0"/>
              <a:buNone/>
              <a:defRPr sz="2200" b="0" i="1" kern="1200">
                <a:solidFill>
                  <a:schemeClr val="tx1"/>
                </a:solidFill>
                <a:latin typeface="+mn-lt"/>
                <a:ea typeface="+mn-ea"/>
                <a:cs typeface="+mn-cs"/>
              </a:defRPr>
            </a:lvl1pPr>
            <a:lvl2pPr marL="457200" indent="0" algn="l" defTabSz="914400" rtl="0" eaLnBrk="1" latinLnBrk="0" hangingPunct="1">
              <a:lnSpc>
                <a:spcPct val="11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1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b="1" dirty="0">
                <a:solidFill>
                  <a:schemeClr val="bg1"/>
                </a:solidFill>
              </a:rPr>
              <a:t>Tracking your expense report</a:t>
            </a:r>
          </a:p>
        </p:txBody>
      </p:sp>
      <p:pic>
        <p:nvPicPr>
          <p:cNvPr id="9" name="Picture 8">
            <a:extLst>
              <a:ext uri="{FF2B5EF4-FFF2-40B4-BE49-F238E27FC236}">
                <a16:creationId xmlns:a16="http://schemas.microsoft.com/office/drawing/2014/main" id="{7FC4F710-2170-2D64-1EDE-3197271C649F}"/>
              </a:ext>
            </a:extLst>
          </p:cNvPr>
          <p:cNvPicPr>
            <a:picLocks noChangeAspect="1"/>
          </p:cNvPicPr>
          <p:nvPr/>
        </p:nvPicPr>
        <p:blipFill>
          <a:blip r:embed="rId2"/>
          <a:stretch>
            <a:fillRect/>
          </a:stretch>
        </p:blipFill>
        <p:spPr>
          <a:xfrm>
            <a:off x="6444077" y="1711201"/>
            <a:ext cx="2981325" cy="3324225"/>
          </a:xfrm>
          <a:prstGeom prst="rect">
            <a:avLst/>
          </a:prstGeom>
        </p:spPr>
      </p:pic>
      <p:pic>
        <p:nvPicPr>
          <p:cNvPr id="13" name="Picture 12">
            <a:extLst>
              <a:ext uri="{FF2B5EF4-FFF2-40B4-BE49-F238E27FC236}">
                <a16:creationId xmlns:a16="http://schemas.microsoft.com/office/drawing/2014/main" id="{CF7C15A4-CCD1-4DA2-8DD4-2BC0C0EE526D}"/>
              </a:ext>
            </a:extLst>
          </p:cNvPr>
          <p:cNvPicPr>
            <a:picLocks noChangeAspect="1"/>
          </p:cNvPicPr>
          <p:nvPr/>
        </p:nvPicPr>
        <p:blipFill>
          <a:blip r:embed="rId3"/>
          <a:stretch>
            <a:fillRect/>
          </a:stretch>
        </p:blipFill>
        <p:spPr>
          <a:xfrm>
            <a:off x="7364688" y="4795008"/>
            <a:ext cx="4638675" cy="1800225"/>
          </a:xfrm>
          <a:prstGeom prst="rect">
            <a:avLst/>
          </a:prstGeom>
        </p:spPr>
      </p:pic>
    </p:spTree>
    <p:extLst>
      <p:ext uri="{BB962C8B-B14F-4D97-AF65-F5344CB8AC3E}">
        <p14:creationId xmlns:p14="http://schemas.microsoft.com/office/powerpoint/2010/main" val="150148853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057A-AED6-69E9-A3BB-83DE63742A2B}"/>
              </a:ext>
            </a:extLst>
          </p:cNvPr>
          <p:cNvSpPr>
            <a:spLocks noGrp="1"/>
          </p:cNvSpPr>
          <p:nvPr>
            <p:ph type="title"/>
          </p:nvPr>
        </p:nvSpPr>
        <p:spPr>
          <a:xfrm>
            <a:off x="513259" y="749519"/>
            <a:ext cx="11165481" cy="1073056"/>
          </a:xfrm>
        </p:spPr>
        <p:txBody>
          <a:bodyPr vert="horz" lIns="91440" tIns="45720" rIns="91440" bIns="45720" rtlCol="0" anchor="t">
            <a:normAutofit/>
          </a:bodyPr>
          <a:lstStyle/>
          <a:p>
            <a:r>
              <a:rPr lang="en-US" sz="5400" dirty="0"/>
              <a:t>Chrome River</a:t>
            </a:r>
          </a:p>
        </p:txBody>
      </p:sp>
      <p:sp>
        <p:nvSpPr>
          <p:cNvPr id="8" name="Text Placeholder 7">
            <a:extLst>
              <a:ext uri="{FF2B5EF4-FFF2-40B4-BE49-F238E27FC236}">
                <a16:creationId xmlns:a16="http://schemas.microsoft.com/office/drawing/2014/main" id="{A850DDBC-CDAA-EA6E-CB46-15CDB87F6097}"/>
              </a:ext>
            </a:extLst>
          </p:cNvPr>
          <p:cNvSpPr>
            <a:spLocks noGrp="1"/>
          </p:cNvSpPr>
          <p:nvPr>
            <p:ph sz="quarter" idx="4"/>
          </p:nvPr>
        </p:nvSpPr>
        <p:spPr>
          <a:xfrm>
            <a:off x="534114" y="2345636"/>
            <a:ext cx="4594477" cy="4164494"/>
          </a:xfrm>
        </p:spPr>
        <p:txBody>
          <a:bodyPr vert="horz" lIns="91440" tIns="45720" rIns="91440" bIns="45720" rtlCol="0">
            <a:normAutofit fontScale="92500"/>
          </a:bodyPr>
          <a:lstStyle/>
          <a:p>
            <a:r>
              <a:rPr lang="en-US" u="sng" dirty="0"/>
              <a:t>To review and approve expense reports:</a:t>
            </a:r>
          </a:p>
          <a:p>
            <a:pPr marL="457200" indent="-457200">
              <a:buFont typeface="Wingdings" panose="05000000000000000000" pitchFamily="2" charset="2"/>
              <a:buChar char="v"/>
            </a:pPr>
            <a:r>
              <a:rPr lang="en-US" dirty="0"/>
              <a:t>Use the “Approve” button in the email to sent to you, OR</a:t>
            </a:r>
          </a:p>
          <a:p>
            <a:pPr marL="457200" indent="-457200">
              <a:buFont typeface="Wingdings" panose="05000000000000000000" pitchFamily="2" charset="2"/>
              <a:buChar char="v"/>
            </a:pPr>
            <a:r>
              <a:rPr lang="en-US" dirty="0"/>
              <a:t>Log in on your OTC computer to approve expense report(s), OR</a:t>
            </a:r>
          </a:p>
          <a:p>
            <a:pPr marL="457200" indent="-457200">
              <a:buFont typeface="Wingdings" panose="05000000000000000000" pitchFamily="2" charset="2"/>
              <a:buChar char="v"/>
            </a:pPr>
            <a:r>
              <a:rPr lang="en-US" dirty="0"/>
              <a:t>Use the Chrome River app on your phone to approve expense report(s).</a:t>
            </a:r>
          </a:p>
          <a:p>
            <a:pPr marL="457200" indent="-457200">
              <a:buFont typeface="Wingdings" panose="05000000000000000000" pitchFamily="2" charset="2"/>
              <a:buChar char="v"/>
            </a:pPr>
            <a:r>
              <a:rPr lang="en-US" dirty="0"/>
              <a:t>If a correction needs to be made, click the “Return” button and add a note. The report will be sent back to the employee to make the correction.</a:t>
            </a:r>
          </a:p>
        </p:txBody>
      </p:sp>
      <p:sp>
        <p:nvSpPr>
          <p:cNvPr id="10" name="Text Placeholder 4">
            <a:extLst>
              <a:ext uri="{FF2B5EF4-FFF2-40B4-BE49-F238E27FC236}">
                <a16:creationId xmlns:a16="http://schemas.microsoft.com/office/drawing/2014/main" id="{4C7A09E2-6E84-5288-504C-F0405645D89E}"/>
              </a:ext>
            </a:extLst>
          </p:cNvPr>
          <p:cNvSpPr txBox="1">
            <a:spLocks/>
          </p:cNvSpPr>
          <p:nvPr/>
        </p:nvSpPr>
        <p:spPr>
          <a:xfrm>
            <a:off x="534114" y="1822575"/>
            <a:ext cx="4594477" cy="351922"/>
          </a:xfrm>
          <a:prstGeom prst="rect">
            <a:avLst/>
          </a:prstGeom>
          <a:solidFill>
            <a:schemeClr val="tx1"/>
          </a:solidFill>
        </p:spPr>
        <p:txBody>
          <a:bodyPr vert="horz" lIns="91440" tIns="45720" rIns="91440" bIns="45720" rtlCol="0" anchor="b">
            <a:normAutofit fontScale="77500" lnSpcReduction="20000"/>
          </a:bodyPr>
          <a:lstStyle>
            <a:lvl1pPr marL="0" indent="0" algn="l" defTabSz="914400" rtl="0" eaLnBrk="1" latinLnBrk="0" hangingPunct="1">
              <a:lnSpc>
                <a:spcPct val="110000"/>
              </a:lnSpc>
              <a:spcBef>
                <a:spcPts val="1000"/>
              </a:spcBef>
              <a:buFont typeface="Arial" panose="020B0604020202020204" pitchFamily="34" charset="0"/>
              <a:buNone/>
              <a:defRPr sz="2200" b="0" i="1" kern="1200">
                <a:solidFill>
                  <a:schemeClr val="tx1"/>
                </a:solidFill>
                <a:latin typeface="+mn-lt"/>
                <a:ea typeface="+mn-ea"/>
                <a:cs typeface="+mn-cs"/>
              </a:defRPr>
            </a:lvl1pPr>
            <a:lvl2pPr marL="457200" indent="0" algn="l" defTabSz="914400" rtl="0" eaLnBrk="1" latinLnBrk="0" hangingPunct="1">
              <a:lnSpc>
                <a:spcPct val="11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1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1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b="1" dirty="0">
                <a:solidFill>
                  <a:schemeClr val="bg1"/>
                </a:solidFill>
              </a:rPr>
              <a:t>Approving an expense report</a:t>
            </a:r>
          </a:p>
        </p:txBody>
      </p:sp>
      <p:pic>
        <p:nvPicPr>
          <p:cNvPr id="4" name="Picture 3">
            <a:extLst>
              <a:ext uri="{FF2B5EF4-FFF2-40B4-BE49-F238E27FC236}">
                <a16:creationId xmlns:a16="http://schemas.microsoft.com/office/drawing/2014/main" id="{B847A029-657B-74AB-F259-B5799860173D}"/>
              </a:ext>
            </a:extLst>
          </p:cNvPr>
          <p:cNvPicPr>
            <a:picLocks noChangeAspect="1"/>
          </p:cNvPicPr>
          <p:nvPr/>
        </p:nvPicPr>
        <p:blipFill>
          <a:blip r:embed="rId2"/>
          <a:stretch>
            <a:fillRect/>
          </a:stretch>
        </p:blipFill>
        <p:spPr>
          <a:xfrm>
            <a:off x="5294967" y="2723322"/>
            <a:ext cx="6362919" cy="3667538"/>
          </a:xfrm>
          <a:prstGeom prst="rect">
            <a:avLst/>
          </a:prstGeom>
        </p:spPr>
      </p:pic>
    </p:spTree>
    <p:extLst>
      <p:ext uri="{BB962C8B-B14F-4D97-AF65-F5344CB8AC3E}">
        <p14:creationId xmlns:p14="http://schemas.microsoft.com/office/powerpoint/2010/main" val="172688733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BEC44CD-E290-4D60-A056-5BA05B182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67B71E-D88C-7D50-C1F9-4BB21590117E}"/>
              </a:ext>
            </a:extLst>
          </p:cNvPr>
          <p:cNvSpPr>
            <a:spLocks noGrp="1"/>
          </p:cNvSpPr>
          <p:nvPr>
            <p:ph type="ctrTitle"/>
          </p:nvPr>
        </p:nvSpPr>
        <p:spPr>
          <a:xfrm>
            <a:off x="517870" y="978408"/>
            <a:ext cx="5021182" cy="2334248"/>
          </a:xfrm>
        </p:spPr>
        <p:txBody>
          <a:bodyPr anchor="t">
            <a:normAutofit/>
          </a:bodyPr>
          <a:lstStyle/>
          <a:p>
            <a:pPr>
              <a:lnSpc>
                <a:spcPct val="90000"/>
              </a:lnSpc>
            </a:pPr>
            <a:r>
              <a:rPr lang="en-US" sz="5000" dirty="0">
                <a:solidFill>
                  <a:srgbClr val="FFFFFF"/>
                </a:solidFill>
              </a:rPr>
              <a:t>Reimbursement &amp; Chrome River Training</a:t>
            </a:r>
          </a:p>
        </p:txBody>
      </p:sp>
      <p:sp>
        <p:nvSpPr>
          <p:cNvPr id="3" name="Subtitle 2">
            <a:extLst>
              <a:ext uri="{FF2B5EF4-FFF2-40B4-BE49-F238E27FC236}">
                <a16:creationId xmlns:a16="http://schemas.microsoft.com/office/drawing/2014/main" id="{52D2DB24-2E8F-5306-7342-59BD22E0FC96}"/>
              </a:ext>
            </a:extLst>
          </p:cNvPr>
          <p:cNvSpPr>
            <a:spLocks noGrp="1"/>
          </p:cNvSpPr>
          <p:nvPr>
            <p:ph type="subTitle" idx="1"/>
          </p:nvPr>
        </p:nvSpPr>
        <p:spPr>
          <a:xfrm>
            <a:off x="6225209" y="1873953"/>
            <a:ext cx="5578130" cy="569132"/>
          </a:xfrm>
        </p:spPr>
        <p:txBody>
          <a:bodyPr anchor="b">
            <a:normAutofit/>
          </a:bodyPr>
          <a:lstStyle/>
          <a:p>
            <a:pPr algn="ctr"/>
            <a:r>
              <a:rPr lang="en-US" sz="2800" dirty="0">
                <a:solidFill>
                  <a:srgbClr val="FFFFFF"/>
                </a:solidFill>
              </a:rPr>
              <a:t>Thank you for joining us today!</a:t>
            </a:r>
          </a:p>
        </p:txBody>
      </p:sp>
      <p:sp>
        <p:nvSpPr>
          <p:cNvPr id="13" name="Rectangle 12">
            <a:extLst>
              <a:ext uri="{FF2B5EF4-FFF2-40B4-BE49-F238E27FC236}">
                <a16:creationId xmlns:a16="http://schemas.microsoft.com/office/drawing/2014/main" id="{B2C335F7-F61C-4EB4-80F2-4B1438FE6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1189494-2B67-46D2-93D6-A122A09BF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168" y="6209925"/>
            <a:ext cx="5021183" cy="457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2">
            <a:extLst>
              <a:ext uri="{FF2B5EF4-FFF2-40B4-BE49-F238E27FC236}">
                <a16:creationId xmlns:a16="http://schemas.microsoft.com/office/drawing/2014/main" id="{262FA274-3E11-8E6C-A5DD-27A04FFB6EDF}"/>
              </a:ext>
            </a:extLst>
          </p:cNvPr>
          <p:cNvSpPr txBox="1">
            <a:spLocks/>
          </p:cNvSpPr>
          <p:nvPr/>
        </p:nvSpPr>
        <p:spPr>
          <a:xfrm>
            <a:off x="6642566" y="2709408"/>
            <a:ext cx="5040785" cy="3234194"/>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Font typeface="Arial" panose="020B0604020202020204" pitchFamily="34" charset="0"/>
              <a:buNone/>
              <a:defRPr sz="2200" i="1" kern="1200">
                <a:solidFill>
                  <a:schemeClr val="tx1"/>
                </a:solidFill>
                <a:latin typeface="+mn-lt"/>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FFFFFF"/>
                </a:solidFill>
              </a:rPr>
              <a:t>Policy 6.12 – Direct Reimbursement of Permissible Expenditures Questions?</a:t>
            </a:r>
          </a:p>
          <a:p>
            <a:pPr>
              <a:spcBef>
                <a:spcPts val="0"/>
              </a:spcBef>
              <a:spcAft>
                <a:spcPts val="3000"/>
              </a:spcAft>
            </a:pPr>
            <a:r>
              <a:rPr lang="en-US" dirty="0">
                <a:solidFill>
                  <a:srgbClr val="FFFFFF"/>
                </a:solidFill>
              </a:rPr>
              <a:t>Email:  </a:t>
            </a:r>
            <a:r>
              <a:rPr lang="en-US" dirty="0">
                <a:solidFill>
                  <a:srgbClr val="FFFFFF"/>
                </a:solidFill>
                <a:hlinkClick r:id="rId2"/>
              </a:rPr>
              <a:t>finance@otc.edu</a:t>
            </a:r>
            <a:endParaRPr lang="en-US" dirty="0">
              <a:solidFill>
                <a:srgbClr val="FFFFFF"/>
              </a:solidFill>
            </a:endParaRPr>
          </a:p>
          <a:p>
            <a:r>
              <a:rPr lang="en-US" dirty="0">
                <a:solidFill>
                  <a:srgbClr val="FFFFFF"/>
                </a:solidFill>
              </a:rPr>
              <a:t>Chrome River Assistance – Employee Expense Reporting Questions?</a:t>
            </a:r>
          </a:p>
          <a:p>
            <a:pPr>
              <a:spcBef>
                <a:spcPts val="0"/>
              </a:spcBef>
            </a:pPr>
            <a:r>
              <a:rPr lang="en-US" dirty="0">
                <a:solidFill>
                  <a:srgbClr val="FFFFFF"/>
                </a:solidFill>
              </a:rPr>
              <a:t>Email:  </a:t>
            </a:r>
            <a:r>
              <a:rPr lang="en-US" dirty="0">
                <a:solidFill>
                  <a:srgbClr val="FFFFFF"/>
                </a:solidFill>
                <a:hlinkClick r:id="rId3"/>
              </a:rPr>
              <a:t>chromeriver@otc.edu</a:t>
            </a:r>
            <a:r>
              <a:rPr lang="en-US" dirty="0">
                <a:solidFill>
                  <a:srgbClr val="FFFFFF"/>
                </a:solidFill>
              </a:rPr>
              <a:t> </a:t>
            </a:r>
          </a:p>
        </p:txBody>
      </p:sp>
    </p:spTree>
    <p:extLst>
      <p:ext uri="{BB962C8B-B14F-4D97-AF65-F5344CB8AC3E}">
        <p14:creationId xmlns:p14="http://schemas.microsoft.com/office/powerpoint/2010/main" val="152380676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General Guidelines</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fontScale="92500" lnSpcReduction="20000"/>
          </a:bodyPr>
          <a:lstStyle/>
          <a:p>
            <a:pPr marL="457200" indent="-457200">
              <a:buFont typeface="+mj-lt"/>
              <a:buAutoNum type="arabicPeriod"/>
            </a:pPr>
            <a:r>
              <a:rPr lang="en-US" dirty="0"/>
              <a:t>All employees must obtain appropriate approval </a:t>
            </a:r>
            <a:r>
              <a:rPr lang="en-US" u="sng" dirty="0"/>
              <a:t>before</a:t>
            </a:r>
            <a:r>
              <a:rPr lang="en-US" dirty="0"/>
              <a:t> scheduling travel arrangements. </a:t>
            </a:r>
            <a:r>
              <a:rPr lang="en-US" b="1" dirty="0"/>
              <a:t>Failure to obtain appropriate approval may result in the employee being responsible for all travel expenses.</a:t>
            </a:r>
            <a:endParaRPr lang="en-US" dirty="0"/>
          </a:p>
          <a:p>
            <a:pPr marL="457200" indent="-457200">
              <a:buFont typeface="+mj-lt"/>
              <a:buAutoNum type="arabicPeriod"/>
            </a:pPr>
            <a:r>
              <a:rPr lang="en-US" b="1" dirty="0"/>
              <a:t>Overnight or out-of-state travel on college business – required to submit an Advance Travel Request (ATR) with estimated expenses prior to travel.</a:t>
            </a:r>
            <a:r>
              <a:rPr lang="en-US" dirty="0"/>
              <a:t> </a:t>
            </a:r>
            <a:endParaRPr lang="en-US" b="1" dirty="0"/>
          </a:p>
          <a:p>
            <a:pPr marL="457200" indent="-457200">
              <a:buFont typeface="+mj-lt"/>
              <a:buAutoNum type="arabicPeriod"/>
            </a:pPr>
            <a:r>
              <a:rPr lang="en-US" dirty="0"/>
              <a:t>Expenses for accompanying spouse or others are not reimbursable from the college.</a:t>
            </a:r>
          </a:p>
          <a:p>
            <a:r>
              <a:rPr lang="en-US" sz="1600" dirty="0"/>
              <a:t>The ATR can be found on the Finance Office website: </a:t>
            </a:r>
            <a:r>
              <a:rPr lang="en-US" sz="1600" dirty="0">
                <a:hlinkClick r:id="rId2"/>
              </a:rPr>
              <a:t>Employee Resources - OTC Finance Department</a:t>
            </a:r>
            <a:endParaRPr lang="en-US" sz="1600" dirty="0"/>
          </a:p>
          <a:p>
            <a:pPr marL="457200" indent="-457200">
              <a:buFont typeface="+mj-lt"/>
              <a:buAutoNum type="arabicPeriod"/>
            </a:pPr>
            <a:endParaRPr lang="en-US" dirty="0"/>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General Guidelines</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fontScale="92500" lnSpcReduction="20000"/>
          </a:bodyPr>
          <a:lstStyle/>
          <a:p>
            <a:pPr marL="457200" indent="-457200">
              <a:buFont typeface="+mj-lt"/>
              <a:buAutoNum type="arabicPeriod"/>
            </a:pPr>
            <a:r>
              <a:rPr lang="en-US" dirty="0"/>
              <a:t>All employees must obtain appropriate approval </a:t>
            </a:r>
            <a:r>
              <a:rPr lang="en-US" u="sng" dirty="0"/>
              <a:t>before</a:t>
            </a:r>
            <a:r>
              <a:rPr lang="en-US" dirty="0"/>
              <a:t> scheduling travel arrangements.</a:t>
            </a:r>
          </a:p>
          <a:p>
            <a:pPr marL="457200" indent="-457200">
              <a:buFont typeface="+mj-lt"/>
              <a:buAutoNum type="arabicPeriod"/>
            </a:pPr>
            <a:r>
              <a:rPr lang="en-US" dirty="0"/>
              <a:t>Advance Travel Request (ATR) for overnight or out-of-state travel on college is currently not listed as a requirement.</a:t>
            </a:r>
          </a:p>
          <a:p>
            <a:pPr marL="457200" indent="-457200">
              <a:buFont typeface="+mj-lt"/>
              <a:buAutoNum type="arabicPeriod"/>
            </a:pPr>
            <a:r>
              <a:rPr lang="en-US" dirty="0"/>
              <a:t>Expenses for an accompanying spouse or others are not reimbursable from the college.</a:t>
            </a:r>
          </a:p>
        </p:txBody>
      </p:sp>
    </p:spTree>
    <p:extLst>
      <p:ext uri="{BB962C8B-B14F-4D97-AF65-F5344CB8AC3E}">
        <p14:creationId xmlns:p14="http://schemas.microsoft.com/office/powerpoint/2010/main" val="736221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General Guidelines</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a:bodyPr>
          <a:lstStyle/>
          <a:p>
            <a:pPr marL="457200" indent="-457200">
              <a:buFont typeface="+mj-lt"/>
              <a:buAutoNum type="arabicPeriod" startAt="4"/>
            </a:pPr>
            <a:r>
              <a:rPr lang="en-US" b="1" dirty="0"/>
              <a:t>Employees shall utilize the most economical method of transportation for travel considering the business purpose, dates/times, and college needs.</a:t>
            </a:r>
          </a:p>
          <a:p>
            <a:pPr marL="457200" indent="-457200">
              <a:buFont typeface="+mj-lt"/>
              <a:buAutoNum type="arabicPeriod" startAt="4"/>
            </a:pPr>
            <a:r>
              <a:rPr lang="en-US" dirty="0"/>
              <a:t>Reimbursement for expenses deemed excessive may be denied at the discretion of the supervisor, vice chancellor, and/or chancellor. </a:t>
            </a:r>
            <a:r>
              <a:rPr lang="en-US" b="1" dirty="0"/>
              <a:t>Reimbursement of expenses not listed or that exceed those approved on the ATR may also be denied.</a:t>
            </a:r>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General Guidelines</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a:bodyPr>
          <a:lstStyle/>
          <a:p>
            <a:pPr marL="457200" indent="-457200">
              <a:buFont typeface="+mj-lt"/>
              <a:buAutoNum type="arabicPeriod" startAt="4"/>
            </a:pPr>
            <a:r>
              <a:rPr lang="en-US" dirty="0"/>
              <a:t>Employees are encouraged to use reasonable economies.</a:t>
            </a:r>
          </a:p>
          <a:p>
            <a:pPr marL="457200" indent="-457200">
              <a:buFont typeface="+mj-lt"/>
              <a:buAutoNum type="arabicPeriod" startAt="4"/>
            </a:pPr>
            <a:r>
              <a:rPr lang="en-US" dirty="0"/>
              <a:t>Reimbursement for expenses deemed excessive may be denied at the discretion of the supervisor and/or vice chancellor or president.</a:t>
            </a:r>
          </a:p>
        </p:txBody>
      </p:sp>
    </p:spTree>
    <p:extLst>
      <p:ext uri="{BB962C8B-B14F-4D97-AF65-F5344CB8AC3E}">
        <p14:creationId xmlns:p14="http://schemas.microsoft.com/office/powerpoint/2010/main" val="409652213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CE9BB08-23FA-D9C5-F8F7-F97FDDE32EA7}"/>
              </a:ext>
            </a:extLst>
          </p:cNvPr>
          <p:cNvSpPr>
            <a:spLocks noGrp="1"/>
          </p:cNvSpPr>
          <p:nvPr>
            <p:ph type="body" sz="quarter" idx="3"/>
          </p:nvPr>
        </p:nvSpPr>
        <p:spPr>
          <a:xfrm>
            <a:off x="508649" y="6004899"/>
            <a:ext cx="6670363" cy="654908"/>
          </a:xfrm>
        </p:spPr>
        <p:txBody>
          <a:bodyPr>
            <a:normAutofit/>
          </a:bodyPr>
          <a:lstStyle/>
          <a:p>
            <a:r>
              <a:rPr lang="en-US" sz="1600" dirty="0"/>
              <a:t>Source: </a:t>
            </a:r>
            <a:r>
              <a:rPr lang="en-US" sz="1600" dirty="0">
                <a:hlinkClick r:id="rId2"/>
              </a:rPr>
              <a:t>Expense report Memes (memesmonkey.com)</a:t>
            </a:r>
            <a:endParaRPr lang="en-US" sz="1600" dirty="0"/>
          </a:p>
        </p:txBody>
      </p:sp>
      <p:pic>
        <p:nvPicPr>
          <p:cNvPr id="2" name="Picture 1">
            <a:extLst>
              <a:ext uri="{FF2B5EF4-FFF2-40B4-BE49-F238E27FC236}">
                <a16:creationId xmlns:a16="http://schemas.microsoft.com/office/drawing/2014/main" id="{C2DFEC76-A5E2-EB68-CB96-05F0984262DD}"/>
              </a:ext>
            </a:extLst>
          </p:cNvPr>
          <p:cNvPicPr>
            <a:picLocks noChangeAspect="1"/>
          </p:cNvPicPr>
          <p:nvPr/>
        </p:nvPicPr>
        <p:blipFill>
          <a:blip r:embed="rId3"/>
          <a:stretch>
            <a:fillRect/>
          </a:stretch>
        </p:blipFill>
        <p:spPr>
          <a:xfrm>
            <a:off x="3142032" y="757946"/>
            <a:ext cx="5603133" cy="5603133"/>
          </a:xfrm>
          <a:prstGeom prst="rect">
            <a:avLst/>
          </a:prstGeom>
        </p:spPr>
      </p:pic>
    </p:spTree>
    <p:extLst>
      <p:ext uri="{BB962C8B-B14F-4D97-AF65-F5344CB8AC3E}">
        <p14:creationId xmlns:p14="http://schemas.microsoft.com/office/powerpoint/2010/main" val="14197902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General Guidelines</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fontScale="92500" lnSpcReduction="10000"/>
          </a:bodyPr>
          <a:lstStyle/>
          <a:p>
            <a:pPr marL="457200" indent="-457200">
              <a:buFont typeface="+mj-lt"/>
              <a:buAutoNum type="arabicPeriod" startAt="6"/>
            </a:pPr>
            <a:r>
              <a:rPr lang="en-US" dirty="0"/>
              <a:t>The Employee Expense Reimbursement should be submitted, with all receipts, to the Finance Office within 30 days of the completion of the trip. </a:t>
            </a:r>
            <a:r>
              <a:rPr lang="en-US" b="1" dirty="0"/>
              <a:t>For grant-funded travel or travel funded with another non-college source(s), the reimbursement must be submitted within 30 days of the completion of the trip to ensure compliance with grant and other funding requirements.</a:t>
            </a:r>
          </a:p>
          <a:p>
            <a:pPr marL="457200" indent="-457200">
              <a:buFont typeface="+mj-lt"/>
              <a:buAutoNum type="arabicPeriod" startAt="6"/>
            </a:pPr>
            <a:r>
              <a:rPr lang="en-US" dirty="0"/>
              <a:t>For any direct expenditures or travel funded by grants (or other funding sources) with different restrictions, the more restrictive policy will be followed.</a:t>
            </a:r>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General Guidelines</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fontScale="92500" lnSpcReduction="10000"/>
          </a:bodyPr>
          <a:lstStyle/>
          <a:p>
            <a:pPr marL="457200" indent="-457200">
              <a:buFont typeface="+mj-lt"/>
              <a:buAutoNum type="arabicPeriod" startAt="6"/>
            </a:pPr>
            <a:r>
              <a:rPr lang="en-US" dirty="0"/>
              <a:t>The Employee Expense Reimbursement should be submitted, with all receipts, to the Finance Office within 30 days of the completion of the trip.</a:t>
            </a:r>
          </a:p>
          <a:p>
            <a:pPr marL="457200" indent="-457200">
              <a:buFont typeface="+mj-lt"/>
              <a:buAutoNum type="arabicPeriod" startAt="6"/>
            </a:pPr>
            <a:r>
              <a:rPr lang="en-US" dirty="0"/>
              <a:t>For any direct expenditures or travel funded by grants (or other funding sources) with different restrictions, the more restrictive policy will be followed.</a:t>
            </a:r>
          </a:p>
        </p:txBody>
      </p:sp>
    </p:spTree>
    <p:extLst>
      <p:ext uri="{BB962C8B-B14F-4D97-AF65-F5344CB8AC3E}">
        <p14:creationId xmlns:p14="http://schemas.microsoft.com/office/powerpoint/2010/main" val="70240273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Transportation</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fontScale="92500" lnSpcReduction="20000"/>
          </a:bodyPr>
          <a:lstStyle/>
          <a:p>
            <a:pPr marL="457200" indent="-457200">
              <a:buFont typeface="+mj-lt"/>
              <a:buAutoNum type="arabicPeriod"/>
            </a:pPr>
            <a:r>
              <a:rPr lang="en-US" dirty="0"/>
              <a:t>The college shall reimburse the employee for the mode of transportation which is the most economical, considering the time and convenience of the transportation. The time of departure or shorter absence shall be an important factor to the college. Air travel reimbursement shall be for coach or economy class </a:t>
            </a:r>
            <a:r>
              <a:rPr lang="en-US" b="1" dirty="0"/>
              <a:t>and a limit of one standard checked bag. Please note federal grants require travel by US carrier.</a:t>
            </a:r>
            <a:r>
              <a:rPr lang="en-US" dirty="0"/>
              <a:t> Car rental </a:t>
            </a:r>
            <a:r>
              <a:rPr lang="en-US" b="1" dirty="0"/>
              <a:t>or ridesharing services</a:t>
            </a:r>
            <a:r>
              <a:rPr lang="en-US" dirty="0"/>
              <a:t>, while the employee is attending the business activity, may be an appropriate expenditure.</a:t>
            </a:r>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Transportation</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fontScale="92500" lnSpcReduction="20000"/>
          </a:bodyPr>
          <a:lstStyle/>
          <a:p>
            <a:pPr marL="457200" indent="-457200">
              <a:buFont typeface="+mj-lt"/>
              <a:buAutoNum type="arabicPeriod"/>
            </a:pPr>
            <a:r>
              <a:rPr lang="en-US" dirty="0"/>
              <a:t>The college shall reimburse the employee for the mode of transportation which is the most economical, considering the time and convenience of the transportation. The time of departure or shorter absence shall be an important factor to the college. Air travel reimbursement shall be for coach or economy class. Car rental, while attending the business activity, may be an appropriate expenditure.</a:t>
            </a:r>
          </a:p>
        </p:txBody>
      </p:sp>
    </p:spTree>
    <p:extLst>
      <p:ext uri="{BB962C8B-B14F-4D97-AF65-F5344CB8AC3E}">
        <p14:creationId xmlns:p14="http://schemas.microsoft.com/office/powerpoint/2010/main" val="290867841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Transportation</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lnSpcReduction="10000"/>
          </a:bodyPr>
          <a:lstStyle/>
          <a:p>
            <a:pPr marL="457200" indent="-457200">
              <a:buFont typeface="+mj-lt"/>
              <a:buAutoNum type="arabicPeriod" startAt="2"/>
            </a:pPr>
            <a:r>
              <a:rPr lang="en-US" dirty="0"/>
              <a:t>When an employee drives their automobile on college business, they will be eligible for mileage reimbursement at </a:t>
            </a:r>
            <a:r>
              <a:rPr lang="en-US" b="1" dirty="0"/>
              <a:t>the stated college reimbursement rate. The chief financial officer will set this rate at the beginning of the fiscal year to align with the Internal Revenue Service (IRS) standard mileage reimbursement rate. </a:t>
            </a:r>
            <a:r>
              <a:rPr lang="en-US" dirty="0"/>
              <a:t>The college will calculate all mileage from the primary work site to the business activity and returning to the work site, unless actual mileage was less.</a:t>
            </a:r>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Transportation</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lnSpcReduction="10000"/>
          </a:bodyPr>
          <a:lstStyle/>
          <a:p>
            <a:pPr marL="457200" indent="-457200">
              <a:buFont typeface="+mj-lt"/>
              <a:buAutoNum type="arabicPeriod" startAt="2"/>
            </a:pPr>
            <a:r>
              <a:rPr lang="en-US" dirty="0"/>
              <a:t>When an employee drives their automobile on college business, they will be eligible for mileage reimbursement at a rate not to exceed the Internal Revenue Service (IRS) standard miles rate, less 3 cents per mile. The college will calculate all mileage from the primary work site to the business activity and returning to the work site, unless actual mileage was less.</a:t>
            </a:r>
          </a:p>
        </p:txBody>
      </p:sp>
    </p:spTree>
    <p:extLst>
      <p:ext uri="{BB962C8B-B14F-4D97-AF65-F5344CB8AC3E}">
        <p14:creationId xmlns:p14="http://schemas.microsoft.com/office/powerpoint/2010/main" val="29134119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1F01-28E2-1EE5-D0FE-E30961117E52}"/>
              </a:ext>
            </a:extLst>
          </p:cNvPr>
          <p:cNvSpPr>
            <a:spLocks noGrp="1"/>
          </p:cNvSpPr>
          <p:nvPr>
            <p:ph type="title"/>
          </p:nvPr>
        </p:nvSpPr>
        <p:spPr>
          <a:xfrm>
            <a:off x="517869" y="724930"/>
            <a:ext cx="11165481" cy="799069"/>
          </a:xfrm>
        </p:spPr>
        <p:txBody>
          <a:bodyPr>
            <a:normAutofit/>
          </a:bodyPr>
          <a:lstStyle/>
          <a:p>
            <a:r>
              <a:rPr lang="en-US" sz="2800" dirty="0"/>
              <a:t>Policy 6.12 – Direct Reimbursement for Permissible Expenditures</a:t>
            </a:r>
          </a:p>
        </p:txBody>
      </p:sp>
      <p:sp>
        <p:nvSpPr>
          <p:cNvPr id="3" name="Text Placeholder 2">
            <a:extLst>
              <a:ext uri="{FF2B5EF4-FFF2-40B4-BE49-F238E27FC236}">
                <a16:creationId xmlns:a16="http://schemas.microsoft.com/office/drawing/2014/main" id="{F6E0B2B4-D913-0318-D76A-FC68840AED75}"/>
              </a:ext>
            </a:extLst>
          </p:cNvPr>
          <p:cNvSpPr>
            <a:spLocks noGrp="1"/>
          </p:cNvSpPr>
          <p:nvPr>
            <p:ph type="body" idx="1"/>
          </p:nvPr>
        </p:nvSpPr>
        <p:spPr>
          <a:xfrm>
            <a:off x="517870" y="1379839"/>
            <a:ext cx="5020056" cy="799069"/>
          </a:xfrm>
          <a:ln>
            <a:noFill/>
          </a:ln>
        </p:spPr>
        <p:txBody>
          <a:bodyPr>
            <a:normAutofit fontScale="77500" lnSpcReduction="20000"/>
          </a:bodyPr>
          <a:lstStyle/>
          <a:p>
            <a:r>
              <a:rPr lang="en-US" dirty="0"/>
              <a:t>New Policy – Effective March 1, 2024</a:t>
            </a:r>
          </a:p>
          <a:p>
            <a:r>
              <a:rPr lang="en-US" b="1" u="sng" dirty="0"/>
              <a:t>Transportation</a:t>
            </a:r>
          </a:p>
        </p:txBody>
      </p:sp>
      <p:sp>
        <p:nvSpPr>
          <p:cNvPr id="4" name="Content Placeholder 3">
            <a:extLst>
              <a:ext uri="{FF2B5EF4-FFF2-40B4-BE49-F238E27FC236}">
                <a16:creationId xmlns:a16="http://schemas.microsoft.com/office/drawing/2014/main" id="{D3321489-97C6-C501-09F9-E2062D66C7F1}"/>
              </a:ext>
            </a:extLst>
          </p:cNvPr>
          <p:cNvSpPr>
            <a:spLocks noGrp="1"/>
          </p:cNvSpPr>
          <p:nvPr>
            <p:ph sz="half" idx="2"/>
          </p:nvPr>
        </p:nvSpPr>
        <p:spPr>
          <a:xfrm>
            <a:off x="517870" y="2178908"/>
            <a:ext cx="5020056" cy="4387261"/>
          </a:xfrm>
        </p:spPr>
        <p:txBody>
          <a:bodyPr>
            <a:normAutofit fontScale="92500" lnSpcReduction="20000"/>
          </a:bodyPr>
          <a:lstStyle/>
          <a:p>
            <a:pPr marL="457200" indent="-457200">
              <a:buFont typeface="+mj-lt"/>
              <a:buAutoNum type="arabicPeriod" startAt="3"/>
            </a:pPr>
            <a:r>
              <a:rPr lang="en-US" b="1" dirty="0"/>
              <a:t>Employees temporarily (less than 12 months) assigned to work at one or more locations, </a:t>
            </a:r>
            <a:r>
              <a:rPr lang="en-US" dirty="0"/>
              <a:t>may be reimbursed for the additional mileage incurred over and above the normal round trip from home to the primary work site.</a:t>
            </a:r>
          </a:p>
          <a:p>
            <a:pPr marL="457200" indent="-457200">
              <a:buFont typeface="+mj-lt"/>
              <a:buAutoNum type="arabicPeriod" startAt="3"/>
            </a:pPr>
            <a:r>
              <a:rPr lang="en-US" b="1" dirty="0"/>
              <a:t>Employees working in two or more locations in one day may be reimbursed for mileage getting from one location to another.</a:t>
            </a:r>
          </a:p>
          <a:p>
            <a:pPr marL="457200" indent="-457200">
              <a:buFont typeface="+mj-lt"/>
              <a:buAutoNum type="arabicPeriod" startAt="3"/>
            </a:pPr>
            <a:r>
              <a:rPr lang="en-US" b="1" dirty="0"/>
              <a:t>Mileage between a residence and the primary work site(s) is considered commuting mileage by the IRS and is not reimbursable.</a:t>
            </a:r>
          </a:p>
        </p:txBody>
      </p:sp>
      <p:sp>
        <p:nvSpPr>
          <p:cNvPr id="5" name="Text Placeholder 4">
            <a:extLst>
              <a:ext uri="{FF2B5EF4-FFF2-40B4-BE49-F238E27FC236}">
                <a16:creationId xmlns:a16="http://schemas.microsoft.com/office/drawing/2014/main" id="{513EDC64-306E-7C83-CB90-31248268D735}"/>
              </a:ext>
            </a:extLst>
          </p:cNvPr>
          <p:cNvSpPr>
            <a:spLocks noGrp="1"/>
          </p:cNvSpPr>
          <p:nvPr>
            <p:ph type="body" sz="quarter" idx="3"/>
          </p:nvPr>
        </p:nvSpPr>
        <p:spPr>
          <a:xfrm>
            <a:off x="6662168" y="1379839"/>
            <a:ext cx="5021182" cy="799069"/>
          </a:xfrm>
        </p:spPr>
        <p:txBody>
          <a:bodyPr>
            <a:normAutofit fontScale="77500" lnSpcReduction="20000"/>
          </a:bodyPr>
          <a:lstStyle/>
          <a:p>
            <a:r>
              <a:rPr lang="en-US" dirty="0"/>
              <a:t>Current Policy – Effective through February 29, 2024</a:t>
            </a:r>
          </a:p>
          <a:p>
            <a:r>
              <a:rPr lang="en-US" b="1" u="sng" dirty="0"/>
              <a:t>Transportation</a:t>
            </a:r>
          </a:p>
        </p:txBody>
      </p:sp>
      <p:sp>
        <p:nvSpPr>
          <p:cNvPr id="6" name="Content Placeholder 5">
            <a:extLst>
              <a:ext uri="{FF2B5EF4-FFF2-40B4-BE49-F238E27FC236}">
                <a16:creationId xmlns:a16="http://schemas.microsoft.com/office/drawing/2014/main" id="{2F257825-859F-2393-5977-52B8D38A9B9A}"/>
              </a:ext>
            </a:extLst>
          </p:cNvPr>
          <p:cNvSpPr>
            <a:spLocks noGrp="1"/>
          </p:cNvSpPr>
          <p:nvPr>
            <p:ph sz="quarter" idx="4"/>
          </p:nvPr>
        </p:nvSpPr>
        <p:spPr>
          <a:xfrm>
            <a:off x="6662168" y="2178909"/>
            <a:ext cx="5021182" cy="4387260"/>
          </a:xfrm>
        </p:spPr>
        <p:txBody>
          <a:bodyPr>
            <a:normAutofit fontScale="92500" lnSpcReduction="20000"/>
          </a:bodyPr>
          <a:lstStyle/>
          <a:p>
            <a:pPr marL="457200" indent="-457200">
              <a:lnSpc>
                <a:spcPct val="120000"/>
              </a:lnSpc>
              <a:buFont typeface="+mj-lt"/>
              <a:buAutoNum type="arabicPeriod" startAt="3"/>
            </a:pPr>
            <a:r>
              <a:rPr lang="en-US" dirty="0"/>
              <a:t>Employees, when assigned to more than one location, may be reimbursed for the additional mileage incurred over and above the normal round trip from home to the primary work site.</a:t>
            </a:r>
          </a:p>
          <a:p>
            <a:pPr marL="457200" indent="-457200">
              <a:lnSpc>
                <a:spcPct val="120000"/>
              </a:lnSpc>
              <a:buFont typeface="+mj-lt"/>
              <a:buAutoNum type="arabicPeriod" startAt="3"/>
            </a:pPr>
            <a:r>
              <a:rPr lang="en-US" dirty="0"/>
              <a:t>New policy provides specific detail for two or more locations.</a:t>
            </a:r>
          </a:p>
          <a:p>
            <a:pPr marL="457200" indent="-457200">
              <a:lnSpc>
                <a:spcPct val="120000"/>
              </a:lnSpc>
              <a:buFont typeface="+mj-lt"/>
              <a:buAutoNum type="arabicPeriod" startAt="3"/>
            </a:pPr>
            <a:r>
              <a:rPr lang="en-US" dirty="0"/>
              <a:t>New policy addresses commuting mileage.</a:t>
            </a:r>
          </a:p>
        </p:txBody>
      </p:sp>
    </p:spTree>
    <p:extLst>
      <p:ext uri="{BB962C8B-B14F-4D97-AF65-F5344CB8AC3E}">
        <p14:creationId xmlns:p14="http://schemas.microsoft.com/office/powerpoint/2010/main" val="237079187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GestaltVTI">
  <a:themeElements>
    <a:clrScheme name="AnalogousFromDarkSeedLeftStep">
      <a:dk1>
        <a:srgbClr val="000000"/>
      </a:dk1>
      <a:lt1>
        <a:srgbClr val="FFFFFF"/>
      </a:lt1>
      <a:dk2>
        <a:srgbClr val="30201B"/>
      </a:dk2>
      <a:lt2>
        <a:srgbClr val="F0F3F3"/>
      </a:lt2>
      <a:accent1>
        <a:srgbClr val="C3684D"/>
      </a:accent1>
      <a:accent2>
        <a:srgbClr val="B13B51"/>
      </a:accent2>
      <a:accent3>
        <a:srgbClr val="C34D94"/>
      </a:accent3>
      <a:accent4>
        <a:srgbClr val="AF3BB1"/>
      </a:accent4>
      <a:accent5>
        <a:srgbClr val="904DC3"/>
      </a:accent5>
      <a:accent6>
        <a:srgbClr val="5140B3"/>
      </a:accent6>
      <a:hlink>
        <a:srgbClr val="9C3FBF"/>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docProps/app.xml><?xml version="1.0" encoding="utf-8"?>
<Properties xmlns="http://schemas.openxmlformats.org/officeDocument/2006/extended-properties" xmlns:vt="http://schemas.openxmlformats.org/officeDocument/2006/docPropsVTypes">
  <Template>Slice</Template>
  <TotalTime>650</TotalTime>
  <Words>3056</Words>
  <Application>Microsoft Office PowerPoint</Application>
  <PresentationFormat>Widescreen</PresentationFormat>
  <Paragraphs>192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Bierstadt</vt:lpstr>
      <vt:lpstr>Wingdings</vt:lpstr>
      <vt:lpstr>GestaltVTI</vt:lpstr>
      <vt:lpstr>Reimbursement &amp; Chrome River Training</vt:lpstr>
      <vt:lpstr>PowerPoint Presentation</vt:lpstr>
      <vt:lpstr>Policy 6.12 – Direct Reimbursement for Permissible Expenditures</vt:lpstr>
      <vt:lpstr>Policy 6.12 – Direct Reimbursement for Permissible Expenditures</vt:lpstr>
      <vt:lpstr>PowerPoint Presentation</vt:lpstr>
      <vt:lpstr>Policy 6.12 – Direct Reimbursement for Permissible Expenditures</vt:lpstr>
      <vt:lpstr>Policy 6.12 – Direct Reimbursement for Permissible Expenditures</vt:lpstr>
      <vt:lpstr>Policy 6.12 – Direct Reimbursement for Permissible Expenditures</vt:lpstr>
      <vt:lpstr>Policy 6.12 – Direct Reimbursement for Permissible Expenditures</vt:lpstr>
      <vt:lpstr>Policy 6.12 – Direct Reimbursement for Permissible Expenditures</vt:lpstr>
      <vt:lpstr>Policy 6.12 – Direct Reimbursement for Permissible Expenditures</vt:lpstr>
      <vt:lpstr>Policy 6.12 – Direct Reimbursement for Permissible Expenditures</vt:lpstr>
      <vt:lpstr>Policy 6.12 – Direct Reimbursement for Permissible Expenditures</vt:lpstr>
      <vt:lpstr>Policy 6.12 – Direct Reimbursement for Permissible Expenditures</vt:lpstr>
      <vt:lpstr>Policy 6.12 – Direct Reimbursement for Permissible Expenditures</vt:lpstr>
      <vt:lpstr>Chrome River</vt:lpstr>
      <vt:lpstr>Chrome River</vt:lpstr>
      <vt:lpstr>Chrome River</vt:lpstr>
      <vt:lpstr>Chrome River</vt:lpstr>
      <vt:lpstr>Chrome River</vt:lpstr>
      <vt:lpstr>Chrome River</vt:lpstr>
      <vt:lpstr>Chrome River</vt:lpstr>
      <vt:lpstr>Chrome River</vt:lpstr>
      <vt:lpstr>Chrome River</vt:lpstr>
      <vt:lpstr>Chrome River</vt:lpstr>
      <vt:lpstr>Reimbursement &amp; Chrome River Training</vt:lpstr>
    </vt:vector>
  </TitlesOfParts>
  <Company>Ozarks Technical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Reimbursement &amp; Chrome River Training</dc:title>
  <dc:creator>CANNELL, CHRIS</dc:creator>
  <cp:lastModifiedBy>CANNELL, CHRIS</cp:lastModifiedBy>
  <cp:revision>24</cp:revision>
  <dcterms:created xsi:type="dcterms:W3CDTF">2023-12-14T16:00:23Z</dcterms:created>
  <dcterms:modified xsi:type="dcterms:W3CDTF">2024-02-08T21:58:31Z</dcterms:modified>
</cp:coreProperties>
</file>